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handoutMasterIdLst>
    <p:handoutMasterId r:id="rId169"/>
  </p:handoutMasterIdLst>
  <p:sldIdLst>
    <p:sldId id="1694" r:id="rId2"/>
    <p:sldId id="2429" r:id="rId3"/>
    <p:sldId id="786" r:id="rId4"/>
    <p:sldId id="2396" r:id="rId5"/>
    <p:sldId id="1787" r:id="rId6"/>
    <p:sldId id="1796" r:id="rId7"/>
    <p:sldId id="1797" r:id="rId8"/>
    <p:sldId id="1798" r:id="rId9"/>
    <p:sldId id="1799" r:id="rId10"/>
    <p:sldId id="1802" r:id="rId11"/>
    <p:sldId id="1884" r:id="rId12"/>
    <p:sldId id="1885" r:id="rId13"/>
    <p:sldId id="1886" r:id="rId14"/>
    <p:sldId id="1887" r:id="rId15"/>
    <p:sldId id="1888" r:id="rId16"/>
    <p:sldId id="2422" r:id="rId17"/>
    <p:sldId id="2441" r:id="rId18"/>
    <p:sldId id="2442" r:id="rId19"/>
    <p:sldId id="2423" r:id="rId20"/>
    <p:sldId id="2424" r:id="rId21"/>
    <p:sldId id="2443" r:id="rId22"/>
    <p:sldId id="2444" r:id="rId23"/>
    <p:sldId id="2425" r:id="rId24"/>
    <p:sldId id="1889" r:id="rId25"/>
    <p:sldId id="1890" r:id="rId26"/>
    <p:sldId id="1891" r:id="rId27"/>
    <p:sldId id="1892" r:id="rId28"/>
    <p:sldId id="1893" r:id="rId29"/>
    <p:sldId id="1894" r:id="rId30"/>
    <p:sldId id="1895" r:id="rId31"/>
    <p:sldId id="1896" r:id="rId32"/>
    <p:sldId id="1897" r:id="rId33"/>
    <p:sldId id="1898" r:id="rId34"/>
    <p:sldId id="1899" r:id="rId35"/>
    <p:sldId id="1900" r:id="rId36"/>
    <p:sldId id="1901" r:id="rId37"/>
    <p:sldId id="1902" r:id="rId38"/>
    <p:sldId id="1903" r:id="rId39"/>
    <p:sldId id="1904" r:id="rId40"/>
    <p:sldId id="1921" r:id="rId41"/>
    <p:sldId id="1923" r:id="rId42"/>
    <p:sldId id="1924" r:id="rId43"/>
    <p:sldId id="2445" r:id="rId44"/>
    <p:sldId id="1925" r:id="rId45"/>
    <p:sldId id="1926" r:id="rId46"/>
    <p:sldId id="1927" r:id="rId47"/>
    <p:sldId id="1928" r:id="rId48"/>
    <p:sldId id="1929" r:id="rId49"/>
    <p:sldId id="1930" r:id="rId50"/>
    <p:sldId id="1931" r:id="rId51"/>
    <p:sldId id="1932" r:id="rId52"/>
    <p:sldId id="1933" r:id="rId53"/>
    <p:sldId id="1934" r:id="rId54"/>
    <p:sldId id="1935" r:id="rId55"/>
    <p:sldId id="1936" r:id="rId56"/>
    <p:sldId id="1937" r:id="rId57"/>
    <p:sldId id="1938" r:id="rId58"/>
    <p:sldId id="1939" r:id="rId59"/>
    <p:sldId id="1940" r:id="rId60"/>
    <p:sldId id="1941" r:id="rId61"/>
    <p:sldId id="1942" r:id="rId62"/>
    <p:sldId id="1943" r:id="rId63"/>
    <p:sldId id="1944" r:id="rId64"/>
    <p:sldId id="1945" r:id="rId65"/>
    <p:sldId id="1946" r:id="rId66"/>
    <p:sldId id="1947" r:id="rId67"/>
    <p:sldId id="1948" r:id="rId68"/>
    <p:sldId id="1949" r:id="rId69"/>
    <p:sldId id="1950" r:id="rId70"/>
    <p:sldId id="1951" r:id="rId71"/>
    <p:sldId id="1952" r:id="rId72"/>
    <p:sldId id="1953" r:id="rId73"/>
    <p:sldId id="1954" r:id="rId74"/>
    <p:sldId id="1955" r:id="rId75"/>
    <p:sldId id="1956" r:id="rId76"/>
    <p:sldId id="1957" r:id="rId77"/>
    <p:sldId id="1958" r:id="rId78"/>
    <p:sldId id="1959" r:id="rId79"/>
    <p:sldId id="1960" r:id="rId80"/>
    <p:sldId id="1961" r:id="rId81"/>
    <p:sldId id="1962" r:id="rId82"/>
    <p:sldId id="1963" r:id="rId83"/>
    <p:sldId id="1964" r:id="rId84"/>
    <p:sldId id="1965" r:id="rId85"/>
    <p:sldId id="1966" r:id="rId86"/>
    <p:sldId id="1967" r:id="rId87"/>
    <p:sldId id="2437" r:id="rId88"/>
    <p:sldId id="2438" r:id="rId89"/>
    <p:sldId id="2430" r:id="rId90"/>
    <p:sldId id="2431" r:id="rId91"/>
    <p:sldId id="2432" r:id="rId92"/>
    <p:sldId id="2433" r:id="rId93"/>
    <p:sldId id="2434" r:id="rId94"/>
    <p:sldId id="2435" r:id="rId95"/>
    <p:sldId id="2436" r:id="rId96"/>
    <p:sldId id="1972" r:id="rId97"/>
    <p:sldId id="1973" r:id="rId98"/>
    <p:sldId id="1974" r:id="rId99"/>
    <p:sldId id="1975" r:id="rId100"/>
    <p:sldId id="1976" r:id="rId101"/>
    <p:sldId id="1977" r:id="rId102"/>
    <p:sldId id="1978" r:id="rId103"/>
    <p:sldId id="1979" r:id="rId104"/>
    <p:sldId id="1980" r:id="rId105"/>
    <p:sldId id="1981" r:id="rId106"/>
    <p:sldId id="1982" r:id="rId107"/>
    <p:sldId id="1983" r:id="rId108"/>
    <p:sldId id="1984" r:id="rId109"/>
    <p:sldId id="1985" r:id="rId110"/>
    <p:sldId id="1986" r:id="rId111"/>
    <p:sldId id="1987" r:id="rId112"/>
    <p:sldId id="1988" r:id="rId113"/>
    <p:sldId id="1989" r:id="rId114"/>
    <p:sldId id="1990" r:id="rId115"/>
    <p:sldId id="1991" r:id="rId116"/>
    <p:sldId id="1992" r:id="rId117"/>
    <p:sldId id="1993" r:id="rId118"/>
    <p:sldId id="1994" r:id="rId119"/>
    <p:sldId id="1995" r:id="rId120"/>
    <p:sldId id="1996" r:id="rId121"/>
    <p:sldId id="1997" r:id="rId122"/>
    <p:sldId id="1998" r:id="rId123"/>
    <p:sldId id="1999" r:id="rId124"/>
    <p:sldId id="2000" r:id="rId125"/>
    <p:sldId id="2001" r:id="rId126"/>
    <p:sldId id="2002" r:id="rId127"/>
    <p:sldId id="2003" r:id="rId128"/>
    <p:sldId id="2004" r:id="rId129"/>
    <p:sldId id="2005" r:id="rId130"/>
    <p:sldId id="2006" r:id="rId131"/>
    <p:sldId id="2007" r:id="rId132"/>
    <p:sldId id="2008" r:id="rId133"/>
    <p:sldId id="2009" r:id="rId134"/>
    <p:sldId id="2010" r:id="rId135"/>
    <p:sldId id="2011" r:id="rId136"/>
    <p:sldId id="2012" r:id="rId137"/>
    <p:sldId id="2013" r:id="rId138"/>
    <p:sldId id="2014" r:id="rId139"/>
    <p:sldId id="2015" r:id="rId140"/>
    <p:sldId id="2016" r:id="rId141"/>
    <p:sldId id="2017" r:id="rId142"/>
    <p:sldId id="2018" r:id="rId143"/>
    <p:sldId id="2019" r:id="rId144"/>
    <p:sldId id="2020" r:id="rId145"/>
    <p:sldId id="2024" r:id="rId146"/>
    <p:sldId id="2025" r:id="rId147"/>
    <p:sldId id="2027" r:id="rId148"/>
    <p:sldId id="2028" r:id="rId149"/>
    <p:sldId id="2029" r:id="rId150"/>
    <p:sldId id="2030" r:id="rId151"/>
    <p:sldId id="2031" r:id="rId152"/>
    <p:sldId id="2032" r:id="rId153"/>
    <p:sldId id="2033" r:id="rId154"/>
    <p:sldId id="2034" r:id="rId155"/>
    <p:sldId id="2035" r:id="rId156"/>
    <p:sldId id="2036" r:id="rId157"/>
    <p:sldId id="2037" r:id="rId158"/>
    <p:sldId id="2038" r:id="rId159"/>
    <p:sldId id="2039" r:id="rId160"/>
    <p:sldId id="2040" r:id="rId161"/>
    <p:sldId id="2041" r:id="rId162"/>
    <p:sldId id="2042" r:id="rId163"/>
    <p:sldId id="2043" r:id="rId164"/>
    <p:sldId id="2044" r:id="rId165"/>
    <p:sldId id="2045" r:id="rId166"/>
    <p:sldId id="2046" r:id="rId167"/>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550" autoAdjust="0"/>
    <p:restoredTop sz="94660"/>
  </p:normalViewPr>
  <p:slideViewPr>
    <p:cSldViewPr snapToGrid="0">
      <p:cViewPr varScale="1">
        <p:scale>
          <a:sx n="40" d="100"/>
          <a:sy n="40" d="100"/>
        </p:scale>
        <p:origin x="72" y="15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22/04/2023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4/22/2023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8" name="Footer Placeholder 7">
            <a:extLst>
              <a:ext uri="{FF2B5EF4-FFF2-40B4-BE49-F238E27FC236}">
                <a16:creationId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4" name="Footer Placeholder 3">
            <a:extLst>
              <a:ext uri="{FF2B5EF4-FFF2-40B4-BE49-F238E27FC236}">
                <a16:creationId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3" name="Footer Placeholder 2">
            <a:extLst>
              <a:ext uri="{FF2B5EF4-FFF2-40B4-BE49-F238E27FC236}">
                <a16:creationId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4/22/2023</a:t>
            </a:fld>
            <a:endParaRPr lang="en-US"/>
          </a:p>
        </p:txBody>
      </p:sp>
      <p:sp>
        <p:nvSpPr>
          <p:cNvPr id="6" name="Footer Placeholder 5">
            <a:extLst>
              <a:ext uri="{FF2B5EF4-FFF2-40B4-BE49-F238E27FC236}">
                <a16:creationId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4/22/2023</a:t>
            </a:fld>
            <a:endParaRPr lang="en-US"/>
          </a:p>
        </p:txBody>
      </p:sp>
      <p:sp>
        <p:nvSpPr>
          <p:cNvPr id="5" name="Footer Placeholder 4">
            <a:extLst>
              <a:ext uri="{FF2B5EF4-FFF2-40B4-BE49-F238E27FC236}">
                <a16:creationId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en.wikipedia.org/wiki/New_Objectivity_(architecture)"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en.wikipedia.org/wiki/Business_architecture" TargetMode="External"/><Relationship Id="rId2" Type="http://schemas.openxmlformats.org/officeDocument/2006/relationships/image" Target="../media/image39.jpg"/><Relationship Id="rId1" Type="http://schemas.openxmlformats.org/officeDocument/2006/relationships/slideLayout" Target="../slideLayouts/slideLayout2.xml"/><Relationship Id="rId5" Type="http://schemas.openxmlformats.org/officeDocument/2006/relationships/hyperlink" Target="https://en.wikipedia.org/wiki/New_Objectivity_(architecture)" TargetMode="External"/><Relationship Id="rId4" Type="http://schemas.openxmlformats.org/officeDocument/2006/relationships/image" Target="../media/image38.jpeg"/></Relationships>
</file>

<file path=ppt/slides/_rels/slide154.xml.rels><?xml version="1.0" encoding="UTF-8" standalone="yes"?>
<Relationships xmlns="http://schemas.openxmlformats.org/package/2006/relationships"><Relationship Id="rId3" Type="http://schemas.openxmlformats.org/officeDocument/2006/relationships/hyperlink" Target="https://en.wikiquote.org/wiki/Cognitive_architecture" TargetMode="External"/><Relationship Id="rId7" Type="http://schemas.openxmlformats.org/officeDocument/2006/relationships/hyperlink" Target="https://en.wikipedia.org/wiki/New_Objectivity_(architecture)" TargetMode="Externa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hyperlink" Target="https://en.wikipedia.org/wiki/Business_architecture" TargetMode="External"/><Relationship Id="rId4" Type="http://schemas.openxmlformats.org/officeDocument/2006/relationships/image" Target="../media/image39.jpg"/></Relationships>
</file>

<file path=ppt/slides/_rels/slide15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s://en.wikiquote.org/wiki/Cognitive_architecture" TargetMode="External"/><Relationship Id="rId7" Type="http://schemas.openxmlformats.org/officeDocument/2006/relationships/hyperlink" Target="https://en.wikipedia.org/wiki/Business_architecture" TargetMode="Externa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hyperlink" Target="http://ja.wikipedia.org/wiki/r3000" TargetMode="External"/><Relationship Id="rId4" Type="http://schemas.openxmlformats.org/officeDocument/2006/relationships/image" Target="../media/image41.png"/><Relationship Id="rId9" Type="http://schemas.openxmlformats.org/officeDocument/2006/relationships/hyperlink" Target="https://en.wikipedia.org/wiki/New_Objectivity_(architecture)" TargetMode="External"/></Relationships>
</file>

<file path=ppt/slides/_rels/slide156.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hyperlink" Target="https://en.wikiquote.org/wiki/Cognitive_architecture" TargetMode="External"/><Relationship Id="rId7" Type="http://schemas.openxmlformats.org/officeDocument/2006/relationships/hyperlink" Target="http://ja.wikipedia.org/wiki/r3000" TargetMode="Externa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en.wikipedia.org/wiki/New_Objectivity_(architecture)" TargetMode="External"/><Relationship Id="rId5" Type="http://schemas.openxmlformats.org/officeDocument/2006/relationships/hyperlink" Target="https://en.wikipedia.org/wiki/Software_architecture" TargetMode="External"/><Relationship Id="rId10" Type="http://schemas.openxmlformats.org/officeDocument/2006/relationships/image" Target="../media/image38.jpeg"/><Relationship Id="rId4" Type="http://schemas.openxmlformats.org/officeDocument/2006/relationships/image" Target="../media/image42.png"/><Relationship Id="rId9" Type="http://schemas.openxmlformats.org/officeDocument/2006/relationships/hyperlink" Target="https://en.wikipedia.org/wiki/Business_architecture"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penai.com/blog/introducing-chatgpt-and-whisper-apis" TargetMode="External"/><Relationship Id="rId2" Type="http://schemas.openxmlformats.org/officeDocument/2006/relationships/hyperlink" Target="https://openai.com/blog/openai-ap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openai.com/blog/introducing-chatgpt-and-whisper-api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6.tm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1.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image" Target="../media/image6.tmp"/><Relationship Id="rId2" Type="http://schemas.openxmlformats.org/officeDocument/2006/relationships/tags" Target="../tags/tag18.xml"/><Relationship Id="rId16"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slideLayout" Target="../slideLayouts/slideLayout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10" Type="http://schemas.openxmlformats.org/officeDocument/2006/relationships/tags" Target="../tags/tag41.xml"/><Relationship Id="rId19" Type="http://schemas.openxmlformats.org/officeDocument/2006/relationships/tags" Target="../tags/tag50.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image" Target="../media/image6.tmp"/></Relationships>
</file>

<file path=ppt/slides/_rels/slide35.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26" Type="http://schemas.openxmlformats.org/officeDocument/2006/relationships/image" Target="../media/image6.tmp"/><Relationship Id="rId3" Type="http://schemas.openxmlformats.org/officeDocument/2006/relationships/tags" Target="../tags/tag59.xml"/><Relationship Id="rId21" Type="http://schemas.openxmlformats.org/officeDocument/2006/relationships/tags" Target="../tags/tag77.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5" Type="http://schemas.openxmlformats.org/officeDocument/2006/relationships/slideLayout" Target="../slideLayouts/slideLayout7.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tags" Target="../tags/tag76.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24" Type="http://schemas.openxmlformats.org/officeDocument/2006/relationships/tags" Target="../tags/tag80.xml"/><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tags" Target="../tags/tag79.xml"/><Relationship Id="rId10" Type="http://schemas.openxmlformats.org/officeDocument/2006/relationships/tags" Target="../tags/tag66.xml"/><Relationship Id="rId19" Type="http://schemas.openxmlformats.org/officeDocument/2006/relationships/tags" Target="../tags/tag75.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tags" Target="../tags/tag78.xml"/></Relationships>
</file>

<file path=ppt/slides/_rels/slide36.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image" Target="../media/image6.tmp"/><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slideLayout" Target="../slideLayouts/slideLayout7.xml"/><Relationship Id="rId2" Type="http://schemas.openxmlformats.org/officeDocument/2006/relationships/tags" Target="../tags/tag82.xml"/><Relationship Id="rId16" Type="http://schemas.openxmlformats.org/officeDocument/2006/relationships/tags" Target="../tags/tag96.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tags" Target="../tags/tag9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s>
</file>

<file path=ppt/slides/_rels/slide37.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6.tmp"/><Relationship Id="rId2" Type="http://schemas.openxmlformats.org/officeDocument/2006/relationships/tags" Target="../tags/tag98.xml"/><Relationship Id="rId16"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tags" Target="../tags/tag111.xml"/><Relationship Id="rId10" Type="http://schemas.openxmlformats.org/officeDocument/2006/relationships/tags" Target="../tags/tag106.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8ED5F-CC92-4D91-8F51-6441AC2E4CA7}"/>
              </a:ext>
            </a:extLst>
          </p:cNvPr>
          <p:cNvSpPr>
            <a:spLocks noGrp="1"/>
          </p:cNvSpPr>
          <p:nvPr>
            <p:ph type="title"/>
          </p:nvPr>
        </p:nvSpPr>
        <p:spPr/>
        <p:txBody>
          <a:bodyPr/>
          <a:lstStyle/>
          <a:p>
            <a:r>
              <a:rPr lang="en-AU" dirty="0"/>
              <a:t>Assignment deadlines reminder</a:t>
            </a:r>
            <a:endParaRPr lang="x-none" dirty="0"/>
          </a:p>
        </p:txBody>
      </p:sp>
      <p:sp>
        <p:nvSpPr>
          <p:cNvPr id="3" name="内容占位符 2">
            <a:extLst>
              <a:ext uri="{FF2B5EF4-FFF2-40B4-BE49-F238E27FC236}">
                <a16:creationId xmlns:a16="http://schemas.microsoft.com/office/drawing/2014/main" id="{89782347-351D-4D48-B31D-CB0A90D53300}"/>
              </a:ext>
            </a:extLst>
          </p:cNvPr>
          <p:cNvSpPr>
            <a:spLocks noGrp="1"/>
          </p:cNvSpPr>
          <p:nvPr>
            <p:ph idx="1"/>
          </p:nvPr>
        </p:nvSpPr>
        <p:spPr>
          <a:xfrm>
            <a:off x="838200" y="1589651"/>
            <a:ext cx="10515600" cy="4351338"/>
          </a:xfrm>
        </p:spPr>
        <p:txBody>
          <a:bodyPr>
            <a:normAutofit/>
          </a:bodyPr>
          <a:lstStyle/>
          <a:p>
            <a:r>
              <a:rPr lang="en-AU" sz="3600" dirty="0">
                <a:solidFill>
                  <a:srgbClr val="FF0000"/>
                </a:solidFill>
              </a:rPr>
              <a:t>March 31</a:t>
            </a:r>
            <a:r>
              <a:rPr lang="en-AU" sz="3600" baseline="30000" dirty="0">
                <a:solidFill>
                  <a:srgbClr val="FF0000"/>
                </a:solidFill>
              </a:rPr>
              <a:t>st</a:t>
            </a:r>
            <a:r>
              <a:rPr lang="en-AU" sz="3600" dirty="0">
                <a:solidFill>
                  <a:srgbClr val="FF0000"/>
                </a:solidFill>
              </a:rPr>
              <a:t> </a:t>
            </a:r>
            <a:r>
              <a:rPr lang="en-AU" sz="3600" dirty="0"/>
              <a:t>– web service programming tutorial (10%)</a:t>
            </a:r>
            <a:endParaRPr lang="x-none" sz="3600" dirty="0"/>
          </a:p>
        </p:txBody>
      </p:sp>
      <p:sp>
        <p:nvSpPr>
          <p:cNvPr id="5" name="Content Placeholder 2">
            <a:extLst>
              <a:ext uri="{FF2B5EF4-FFF2-40B4-BE49-F238E27FC236}">
                <a16:creationId xmlns:a16="http://schemas.microsoft.com/office/drawing/2014/main" id="{515F9DFC-2735-A130-DDDE-A2C99D82E417}"/>
              </a:ext>
            </a:extLst>
          </p:cNvPr>
          <p:cNvSpPr txBox="1">
            <a:spLocks/>
          </p:cNvSpPr>
          <p:nvPr/>
        </p:nvSpPr>
        <p:spPr>
          <a:xfrm>
            <a:off x="387759" y="255487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3600" dirty="0"/>
              <a:t>15% - Hot topic study journal – 3 tasks</a:t>
            </a:r>
          </a:p>
          <a:p>
            <a:pPr lvl="2"/>
            <a:r>
              <a:rPr lang="en-GB" sz="3200" dirty="0">
                <a:solidFill>
                  <a:schemeClr val="bg2">
                    <a:lumMod val="90000"/>
                  </a:schemeClr>
                </a:solidFill>
              </a:rPr>
              <a:t>Task 1 – March 26th  </a:t>
            </a:r>
          </a:p>
          <a:p>
            <a:pPr lvl="2"/>
            <a:r>
              <a:rPr lang="en-GB" sz="3200" dirty="0"/>
              <a:t>Task 2 – </a:t>
            </a:r>
            <a:r>
              <a:rPr lang="en-GB" sz="3200" dirty="0">
                <a:solidFill>
                  <a:srgbClr val="FF0000"/>
                </a:solidFill>
              </a:rPr>
              <a:t>April 2</a:t>
            </a:r>
            <a:r>
              <a:rPr lang="en-GB" sz="3200" baseline="30000" dirty="0">
                <a:solidFill>
                  <a:srgbClr val="FF0000"/>
                </a:solidFill>
              </a:rPr>
              <a:t>nd</a:t>
            </a:r>
            <a:r>
              <a:rPr lang="en-GB" sz="3200" dirty="0">
                <a:solidFill>
                  <a:srgbClr val="FF0000"/>
                </a:solidFill>
              </a:rPr>
              <a:t> </a:t>
            </a:r>
          </a:p>
          <a:p>
            <a:pPr lvl="2"/>
            <a:r>
              <a:rPr lang="en-GB" sz="3200" dirty="0">
                <a:solidFill>
                  <a:schemeClr val="bg2">
                    <a:lumMod val="90000"/>
                  </a:schemeClr>
                </a:solidFill>
              </a:rPr>
              <a:t>Task 3 – April 9</a:t>
            </a:r>
            <a:r>
              <a:rPr lang="en-GB" sz="3200" baseline="30000" dirty="0">
                <a:solidFill>
                  <a:schemeClr val="bg2">
                    <a:lumMod val="90000"/>
                  </a:schemeClr>
                </a:solidFill>
              </a:rPr>
              <a:t>th</a:t>
            </a:r>
            <a:r>
              <a:rPr lang="en-GB" sz="3200" dirty="0">
                <a:solidFill>
                  <a:schemeClr val="bg2">
                    <a:lumMod val="90000"/>
                  </a:schemeClr>
                </a:solidFill>
              </a:rPr>
              <a:t> </a:t>
            </a:r>
          </a:p>
          <a:p>
            <a:pPr lvl="1"/>
            <a:r>
              <a:rPr lang="en-GB" sz="3600" dirty="0">
                <a:solidFill>
                  <a:schemeClr val="bg2">
                    <a:lumMod val="90000"/>
                  </a:schemeClr>
                </a:solidFill>
              </a:rPr>
              <a:t>10% - Exercises - Case study – April 16th</a:t>
            </a:r>
          </a:p>
          <a:p>
            <a:pPr marL="914400" lvl="2" indent="0">
              <a:buFont typeface="Arial" panose="020B0604020202020204" pitchFamily="34" charset="0"/>
              <a:buNone/>
            </a:pPr>
            <a:endParaRPr lang="en-GB" sz="3200" dirty="0">
              <a:solidFill>
                <a:schemeClr val="bg2">
                  <a:lumMod val="90000"/>
                </a:schemeClr>
              </a:solidFill>
            </a:endParaRPr>
          </a:p>
        </p:txBody>
      </p:sp>
    </p:spTree>
    <p:extLst>
      <p:ext uri="{BB962C8B-B14F-4D97-AF65-F5344CB8AC3E}">
        <p14:creationId xmlns:p14="http://schemas.microsoft.com/office/powerpoint/2010/main" val="75046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677" y="-1176669"/>
            <a:ext cx="12339263" cy="824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38961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Joint technical committee with IEC</a:t>
            </a:r>
          </a:p>
        </p:txBody>
      </p:sp>
      <p:sp>
        <p:nvSpPr>
          <p:cNvPr id="3" name="Content Placeholder 2"/>
          <p:cNvSpPr>
            <a:spLocks noGrp="1"/>
          </p:cNvSpPr>
          <p:nvPr>
            <p:ph idx="1"/>
          </p:nvPr>
        </p:nvSpPr>
        <p:spPr/>
        <p:txBody>
          <a:bodyPr>
            <a:normAutofit/>
          </a:bodyPr>
          <a:lstStyle/>
          <a:p>
            <a:r>
              <a:rPr lang="en-GB" sz="4000" dirty="0"/>
              <a:t>ISO/IEC JTC 1</a:t>
            </a:r>
          </a:p>
          <a:p>
            <a:r>
              <a:rPr lang="en-GB" sz="4000" dirty="0"/>
              <a:t>ISO has a joint technical committee (JTC) with the International Electrotechnical Commission (IEC) to develop standards relating to </a:t>
            </a:r>
            <a:r>
              <a:rPr lang="en-GB" sz="4000" dirty="0">
                <a:solidFill>
                  <a:srgbClr val="FF0000"/>
                </a:solidFill>
              </a:rPr>
              <a:t>information technology </a:t>
            </a:r>
            <a:endParaRPr lang="en-GB" sz="4000" dirty="0"/>
          </a:p>
          <a:p>
            <a:endParaRPr lang="en-GB" sz="4000" dirty="0"/>
          </a:p>
        </p:txBody>
      </p:sp>
    </p:spTree>
    <p:extLst>
      <p:ext uri="{BB962C8B-B14F-4D97-AF65-F5344CB8AC3E}">
        <p14:creationId xmlns:p14="http://schemas.microsoft.com/office/powerpoint/2010/main" val="2427004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Scope and mission</a:t>
            </a:r>
          </a:p>
        </p:txBody>
      </p:sp>
      <p:sp>
        <p:nvSpPr>
          <p:cNvPr id="3" name="Content Placeholder 2"/>
          <p:cNvSpPr>
            <a:spLocks noGrp="1"/>
          </p:cNvSpPr>
          <p:nvPr>
            <p:ph idx="1"/>
          </p:nvPr>
        </p:nvSpPr>
        <p:spPr/>
        <p:txBody>
          <a:bodyPr>
            <a:normAutofit/>
          </a:bodyPr>
          <a:lstStyle/>
          <a:p>
            <a:r>
              <a:rPr lang="en-GB" dirty="0"/>
              <a:t>Develop, maintain, promote and facilitate IT standards required by global markets meeting business and user requirements concerning:</a:t>
            </a:r>
          </a:p>
          <a:p>
            <a:pPr lvl="1"/>
            <a:r>
              <a:rPr lang="en-GB" dirty="0"/>
              <a:t>The design and development of IT systems and tools</a:t>
            </a:r>
          </a:p>
          <a:p>
            <a:pPr lvl="1"/>
            <a:r>
              <a:rPr lang="en-GB" dirty="0"/>
              <a:t>The performance and quality of IT products and systems</a:t>
            </a:r>
          </a:p>
          <a:p>
            <a:pPr lvl="1"/>
            <a:r>
              <a:rPr lang="en-GB" dirty="0"/>
              <a:t>The security of IT systems and information</a:t>
            </a:r>
          </a:p>
          <a:p>
            <a:pPr lvl="1"/>
            <a:r>
              <a:rPr lang="en-GB" dirty="0"/>
              <a:t>The portability of application programs</a:t>
            </a:r>
          </a:p>
          <a:p>
            <a:pPr lvl="1"/>
            <a:r>
              <a:rPr lang="en-GB" dirty="0"/>
              <a:t>The interoperability of IT products and systems</a:t>
            </a:r>
          </a:p>
          <a:p>
            <a:pPr lvl="1"/>
            <a:r>
              <a:rPr lang="en-GB" dirty="0"/>
              <a:t>The unified tools and environments</a:t>
            </a:r>
          </a:p>
          <a:p>
            <a:pPr lvl="1"/>
            <a:r>
              <a:rPr lang="en-GB" dirty="0"/>
              <a:t>The harmonized IT vocabulary</a:t>
            </a:r>
          </a:p>
          <a:p>
            <a:pPr lvl="1"/>
            <a:r>
              <a:rPr lang="en-GB" dirty="0"/>
              <a:t>The user-friendly and ergonomically-designed user interfaces</a:t>
            </a:r>
          </a:p>
        </p:txBody>
      </p:sp>
    </p:spTree>
    <p:extLst>
      <p:ext uri="{BB962C8B-B14F-4D97-AF65-F5344CB8AC3E}">
        <p14:creationId xmlns:p14="http://schemas.microsoft.com/office/powerpoint/2010/main" val="21692663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Structure</a:t>
            </a:r>
          </a:p>
        </p:txBody>
      </p:sp>
      <p:sp>
        <p:nvSpPr>
          <p:cNvPr id="3" name="Content Placeholder 2"/>
          <p:cNvSpPr>
            <a:spLocks noGrp="1"/>
          </p:cNvSpPr>
          <p:nvPr>
            <p:ph idx="1"/>
          </p:nvPr>
        </p:nvSpPr>
        <p:spPr/>
        <p:txBody>
          <a:bodyPr>
            <a:normAutofit/>
          </a:bodyPr>
          <a:lstStyle/>
          <a:p>
            <a:r>
              <a:rPr lang="en-GB" sz="3600" dirty="0"/>
              <a:t>Most work on the development of standards is done by subcommittees (SCs), each of which deals with a particular field</a:t>
            </a:r>
          </a:p>
          <a:p>
            <a:pPr lvl="1"/>
            <a:r>
              <a:rPr lang="en-GB" sz="3200" dirty="0"/>
              <a:t>Subcommittee dealing with the field of cloud computing is called </a:t>
            </a:r>
            <a:r>
              <a:rPr lang="it-IT" sz="3200" dirty="0">
                <a:solidFill>
                  <a:srgbClr val="FF0000"/>
                </a:solidFill>
              </a:rPr>
              <a:t>ISO/IEC JTC 1/SC 38</a:t>
            </a:r>
            <a:endParaRPr lang="en-GB" sz="3200" dirty="0">
              <a:solidFill>
                <a:srgbClr val="FF0000"/>
              </a:solidFill>
            </a:endParaRPr>
          </a:p>
          <a:p>
            <a:r>
              <a:rPr lang="en-GB" sz="3600" dirty="0"/>
              <a:t>Most of these subcommittees have several working groups (WGs)</a:t>
            </a:r>
          </a:p>
        </p:txBody>
      </p:sp>
    </p:spTree>
    <p:extLst>
      <p:ext uri="{BB962C8B-B14F-4D97-AF65-F5344CB8AC3E}">
        <p14:creationId xmlns:p14="http://schemas.microsoft.com/office/powerpoint/2010/main" val="42622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of cloud computing</a:t>
            </a:r>
          </a:p>
        </p:txBody>
      </p:sp>
    </p:spTree>
    <p:extLst>
      <p:ext uri="{BB962C8B-B14F-4D97-AF65-F5344CB8AC3E}">
        <p14:creationId xmlns:p14="http://schemas.microsoft.com/office/powerpoint/2010/main" val="38356701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of cloud computing - definition </a:t>
            </a:r>
          </a:p>
        </p:txBody>
      </p:sp>
      <p:sp>
        <p:nvSpPr>
          <p:cNvPr id="3" name="Content Placeholder 2"/>
          <p:cNvSpPr>
            <a:spLocks noGrp="1"/>
          </p:cNvSpPr>
          <p:nvPr>
            <p:ph idx="1"/>
          </p:nvPr>
        </p:nvSpPr>
        <p:spPr/>
        <p:txBody>
          <a:bodyPr>
            <a:normAutofit/>
          </a:bodyPr>
          <a:lstStyle/>
          <a:p>
            <a:r>
              <a:rPr lang="en-GB" sz="4400" dirty="0"/>
              <a:t>The implementation of standards in cloud computing industry</a:t>
            </a:r>
          </a:p>
          <a:p>
            <a:pPr marL="0" indent="0">
              <a:buNone/>
            </a:pPr>
            <a:endParaRPr lang="en-GB" sz="4400" dirty="0"/>
          </a:p>
        </p:txBody>
      </p:sp>
    </p:spTree>
    <p:extLst>
      <p:ext uri="{BB962C8B-B14F-4D97-AF65-F5344CB8AC3E}">
        <p14:creationId xmlns:p14="http://schemas.microsoft.com/office/powerpoint/2010/main" val="105038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standardization</a:t>
            </a:r>
          </a:p>
          <a:p>
            <a:pPr lvl="1"/>
            <a:r>
              <a:rPr lang="en-GB" sz="2800" dirty="0"/>
              <a:t>ISO/IEC JTC 1/SC 38 “Cloud Computing and Distributed Platforms”</a:t>
            </a:r>
          </a:p>
          <a:p>
            <a:pPr lvl="1"/>
            <a:r>
              <a:rPr lang="en-GB" sz="2800" dirty="0"/>
              <a:t>ITU-T/SG 13 “Future networks and emerging network technologies”</a:t>
            </a:r>
          </a:p>
          <a:p>
            <a:pPr lvl="1"/>
            <a:r>
              <a:rPr lang="en-GB" sz="2800" dirty="0"/>
              <a:t>ISO/IEC JTC 1/SC 27 “Information security, cybersecurity and privacy protection”</a:t>
            </a:r>
          </a:p>
          <a:p>
            <a:pPr lvl="1"/>
            <a:r>
              <a:rPr lang="en-GB" sz="2800" dirty="0"/>
              <a:t>ITU-T/SG 17 “Security”</a:t>
            </a:r>
          </a:p>
          <a:p>
            <a:endParaRPr lang="en-GB" dirty="0"/>
          </a:p>
        </p:txBody>
      </p:sp>
    </p:spTree>
    <p:extLst>
      <p:ext uri="{BB962C8B-B14F-4D97-AF65-F5344CB8AC3E}">
        <p14:creationId xmlns:p14="http://schemas.microsoft.com/office/powerpoint/2010/main" val="713399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standardization</a:t>
            </a:r>
          </a:p>
          <a:p>
            <a:pPr lvl="1"/>
            <a:r>
              <a:rPr lang="en-GB" sz="2800" dirty="0"/>
              <a:t>ISO/IEC JTC 1/SC 38 “Cloud Computing and Distributed Platforms”</a:t>
            </a:r>
          </a:p>
          <a:p>
            <a:pPr lvl="1"/>
            <a:r>
              <a:rPr lang="en-GB" sz="2800" dirty="0">
                <a:solidFill>
                  <a:srgbClr val="FF0000"/>
                </a:solidFill>
              </a:rPr>
              <a:t>ITU-T/SG 13 “Future networks and emerging network technologies”</a:t>
            </a:r>
          </a:p>
          <a:p>
            <a:pPr lvl="1"/>
            <a:r>
              <a:rPr lang="en-GB" sz="2800" dirty="0"/>
              <a:t>ISO/IEC JTC 1/SC 27 “Information security, cybersecurity and privacy protection”</a:t>
            </a:r>
          </a:p>
          <a:p>
            <a:pPr lvl="1"/>
            <a:r>
              <a:rPr lang="en-GB" sz="2800" dirty="0"/>
              <a:t>ITU-T/SG 17 “Security”</a:t>
            </a:r>
          </a:p>
          <a:p>
            <a:endParaRPr lang="en-GB" dirty="0"/>
          </a:p>
        </p:txBody>
      </p:sp>
    </p:spTree>
    <p:extLst>
      <p:ext uri="{BB962C8B-B14F-4D97-AF65-F5344CB8AC3E}">
        <p14:creationId xmlns:p14="http://schemas.microsoft.com/office/powerpoint/2010/main" val="6789168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ITU-T/SG 13 “Future networks and emerging network technologies”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073" y="2165892"/>
            <a:ext cx="10599750" cy="3704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360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standardization</a:t>
            </a:r>
          </a:p>
          <a:p>
            <a:pPr lvl="1"/>
            <a:r>
              <a:rPr lang="en-GB" sz="2800" dirty="0"/>
              <a:t>ISO/IEC JTC 1/SC 38 “Cloud Computing and Distributed Platforms”</a:t>
            </a:r>
          </a:p>
          <a:p>
            <a:pPr lvl="1"/>
            <a:r>
              <a:rPr lang="en-GB" sz="2800" dirty="0"/>
              <a:t>ITU-T/SG 13 “Future networks and emerging network technologies”</a:t>
            </a:r>
          </a:p>
          <a:p>
            <a:pPr lvl="1"/>
            <a:r>
              <a:rPr lang="en-GB" sz="2800" dirty="0">
                <a:solidFill>
                  <a:srgbClr val="FF0000"/>
                </a:solidFill>
              </a:rPr>
              <a:t>ISO/IEC JTC 1/SC 27 “Information security, cybersecurity and privacy protection”</a:t>
            </a:r>
          </a:p>
          <a:p>
            <a:pPr lvl="1"/>
            <a:r>
              <a:rPr lang="en-GB" sz="2800" dirty="0"/>
              <a:t>ITU-T/SG 17 “Security”</a:t>
            </a:r>
          </a:p>
          <a:p>
            <a:endParaRPr lang="en-GB" dirty="0"/>
          </a:p>
        </p:txBody>
      </p:sp>
    </p:spTree>
    <p:extLst>
      <p:ext uri="{BB962C8B-B14F-4D97-AF65-F5344CB8AC3E}">
        <p14:creationId xmlns:p14="http://schemas.microsoft.com/office/powerpoint/2010/main" val="2477660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27 “Information security, cybersecurity and privacy protection”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869" y="2035059"/>
            <a:ext cx="10871032" cy="3959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562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721" y="301013"/>
            <a:ext cx="6581063" cy="587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93341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standardization</a:t>
            </a:r>
          </a:p>
          <a:p>
            <a:pPr lvl="1"/>
            <a:r>
              <a:rPr lang="en-GB" sz="2800" dirty="0"/>
              <a:t>ISO/IEC JTC 1/SC 38 “Cloud Computing and Distributed Platforms”</a:t>
            </a:r>
          </a:p>
          <a:p>
            <a:pPr lvl="1"/>
            <a:r>
              <a:rPr lang="en-GB" sz="2800" dirty="0"/>
              <a:t>ITU-T/SG 13 “Future networks and emerging network technologies”</a:t>
            </a:r>
          </a:p>
          <a:p>
            <a:pPr lvl="1"/>
            <a:r>
              <a:rPr lang="en-GB" sz="2800" dirty="0"/>
              <a:t>ISO/IEC JTC 1/SC 27 “Information security, cybersecurity and privacy protection”</a:t>
            </a:r>
          </a:p>
          <a:p>
            <a:pPr lvl="1"/>
            <a:r>
              <a:rPr lang="en-GB" sz="2800" dirty="0">
                <a:solidFill>
                  <a:srgbClr val="FF0000"/>
                </a:solidFill>
              </a:rPr>
              <a:t>ITU-T/SG 17 “Security”</a:t>
            </a:r>
          </a:p>
          <a:p>
            <a:endParaRPr lang="en-GB" dirty="0"/>
          </a:p>
        </p:txBody>
      </p:sp>
    </p:spTree>
    <p:extLst>
      <p:ext uri="{BB962C8B-B14F-4D97-AF65-F5344CB8AC3E}">
        <p14:creationId xmlns:p14="http://schemas.microsoft.com/office/powerpoint/2010/main" val="38840712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lnSpc>
                <a:spcPct val="90000"/>
              </a:lnSpc>
              <a:spcBef>
                <a:spcPct val="0"/>
              </a:spcBef>
            </a:pPr>
            <a:r>
              <a:rPr lang="en-GB" sz="4400" kern="1200" dirty="0">
                <a:solidFill>
                  <a:schemeClr val="tx1"/>
                </a:solidFill>
                <a:latin typeface="+mj-lt"/>
                <a:ea typeface="+mj-ea"/>
                <a:cs typeface="+mj-cs"/>
              </a:rPr>
              <a:t>ITU-T/SG 17 “Security”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600" y="1978421"/>
            <a:ext cx="10249877" cy="3507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37401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standardization</a:t>
            </a:r>
          </a:p>
          <a:p>
            <a:pPr lvl="1"/>
            <a:r>
              <a:rPr lang="en-GB" sz="2800" dirty="0">
                <a:solidFill>
                  <a:srgbClr val="FF0000"/>
                </a:solidFill>
              </a:rPr>
              <a:t>ISO/IEC JTC 1/SC 38 “Cloud Computing and Distributed Platforms”</a:t>
            </a:r>
          </a:p>
          <a:p>
            <a:pPr lvl="1"/>
            <a:r>
              <a:rPr lang="en-GB" sz="2800" dirty="0"/>
              <a:t>ITU-T/SG 13 “Future networks and emerging network technologies”</a:t>
            </a:r>
          </a:p>
          <a:p>
            <a:pPr lvl="1"/>
            <a:r>
              <a:rPr lang="en-GB" sz="2800" dirty="0"/>
              <a:t>ISO/IEC JTC 1/SC 27 “Information security, cybersecurity and privacy protection”</a:t>
            </a:r>
          </a:p>
          <a:p>
            <a:pPr lvl="1"/>
            <a:r>
              <a:rPr lang="en-GB" sz="2800" dirty="0"/>
              <a:t>ITU-T/SG 17 “Security”</a:t>
            </a:r>
          </a:p>
          <a:p>
            <a:endParaRPr lang="en-GB" dirty="0"/>
          </a:p>
        </p:txBody>
      </p:sp>
    </p:spTree>
    <p:extLst>
      <p:ext uri="{BB962C8B-B14F-4D97-AF65-F5344CB8AC3E}">
        <p14:creationId xmlns:p14="http://schemas.microsoft.com/office/powerpoint/2010/main" val="1302228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21" y="2136843"/>
            <a:ext cx="10360410" cy="323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89954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21" y="2419567"/>
            <a:ext cx="10475718" cy="3384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68482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963" y="1918263"/>
            <a:ext cx="10089851" cy="4561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23215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p>
        </p:txBody>
      </p:sp>
      <p:sp>
        <p:nvSpPr>
          <p:cNvPr id="3" name="Content Placeholder 2"/>
          <p:cNvSpPr>
            <a:spLocks noGrp="1"/>
          </p:cNvSpPr>
          <p:nvPr>
            <p:ph idx="1"/>
          </p:nvPr>
        </p:nvSpPr>
        <p:spPr/>
        <p:txBody>
          <a:bodyPr>
            <a:normAutofit/>
          </a:bodyPr>
          <a:lstStyle/>
          <a:p>
            <a:r>
              <a:rPr lang="en-GB" sz="3600" dirty="0"/>
              <a:t>We will introduce the works of this subcommittee in more details</a:t>
            </a:r>
          </a:p>
        </p:txBody>
      </p:sp>
    </p:spTree>
    <p:extLst>
      <p:ext uri="{BB962C8B-B14F-4D97-AF65-F5344CB8AC3E}">
        <p14:creationId xmlns:p14="http://schemas.microsoft.com/office/powerpoint/2010/main" val="1525013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1/SC 38</a:t>
            </a:r>
          </a:p>
        </p:txBody>
      </p:sp>
      <p:sp>
        <p:nvSpPr>
          <p:cNvPr id="3" name="Content Placeholder 2"/>
          <p:cNvSpPr>
            <a:spLocks noGrp="1"/>
          </p:cNvSpPr>
          <p:nvPr>
            <p:ph idx="1"/>
          </p:nvPr>
        </p:nvSpPr>
        <p:spPr/>
        <p:txBody>
          <a:bodyPr>
            <a:normAutofit/>
          </a:bodyPr>
          <a:lstStyle/>
          <a:p>
            <a:r>
              <a:rPr lang="en-GB" sz="3600" dirty="0"/>
              <a:t>ISO/IEC JTC 1/SC 38 Cloud Computing and Distributed Platforms</a:t>
            </a:r>
          </a:p>
          <a:p>
            <a:r>
              <a:rPr lang="en-GB" sz="3600" dirty="0"/>
              <a:t>A standardization subcommittee</a:t>
            </a:r>
          </a:p>
          <a:p>
            <a:r>
              <a:rPr lang="en-US" sz="3600" dirty="0"/>
              <a:t>Develops standards to assist organizations in specifying, acquiring and applying Cloud Computing and distributed platform technologies and services.</a:t>
            </a:r>
            <a:endParaRPr lang="en-GB" sz="3600" dirty="0"/>
          </a:p>
        </p:txBody>
      </p:sp>
    </p:spTree>
    <p:extLst>
      <p:ext uri="{BB962C8B-B14F-4D97-AF65-F5344CB8AC3E}">
        <p14:creationId xmlns:p14="http://schemas.microsoft.com/office/powerpoint/2010/main" val="21796915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Member countries</a:t>
            </a:r>
          </a:p>
        </p:txBody>
      </p:sp>
      <p:sp>
        <p:nvSpPr>
          <p:cNvPr id="3" name="Content Placeholder 2"/>
          <p:cNvSpPr>
            <a:spLocks noGrp="1"/>
          </p:cNvSpPr>
          <p:nvPr>
            <p:ph idx="1"/>
          </p:nvPr>
        </p:nvSpPr>
        <p:spPr/>
        <p:txBody>
          <a:bodyPr>
            <a:normAutofit/>
          </a:bodyPr>
          <a:lstStyle/>
          <a:p>
            <a:r>
              <a:rPr lang="en-GB" sz="3200" dirty="0"/>
              <a:t>29 participating members </a:t>
            </a:r>
          </a:p>
          <a:p>
            <a:pPr lvl="1"/>
            <a:r>
              <a:rPr lang="en-GB" sz="2800" dirty="0"/>
              <a:t>Australia, Austria, Belgium, Brazil, Canada, China, Denmark, Finland, France, Germany, India, Ireland, Israel, Italy, Japan, Republic of Korea, Luxembourg, Netherlands, Poland, Portugal, Russian Federation, Singapore, Slovakia, South Africa, Spain, Sweden, Switzerland, United Kingdom, and United States of America</a:t>
            </a:r>
          </a:p>
          <a:p>
            <a:r>
              <a:rPr lang="en-GB" sz="3200" dirty="0"/>
              <a:t>8 observing members </a:t>
            </a:r>
          </a:p>
        </p:txBody>
      </p:sp>
    </p:spTree>
    <p:extLst>
      <p:ext uri="{BB962C8B-B14F-4D97-AF65-F5344CB8AC3E}">
        <p14:creationId xmlns:p14="http://schemas.microsoft.com/office/powerpoint/2010/main" val="21862499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and mission</a:t>
            </a:r>
          </a:p>
        </p:txBody>
      </p:sp>
      <p:sp>
        <p:nvSpPr>
          <p:cNvPr id="3" name="Content Placeholder 2"/>
          <p:cNvSpPr>
            <a:spLocks noGrp="1"/>
          </p:cNvSpPr>
          <p:nvPr>
            <p:ph idx="1"/>
          </p:nvPr>
        </p:nvSpPr>
        <p:spPr/>
        <p:txBody>
          <a:bodyPr>
            <a:normAutofit/>
          </a:bodyPr>
          <a:lstStyle/>
          <a:p>
            <a:r>
              <a:rPr lang="en-GB" sz="4000" dirty="0"/>
              <a:t>The scope of ISO/IEC JTC 1/SC 38 is the “Standardization in the area of Cloud Computing and Distributed Platforms”. </a:t>
            </a:r>
          </a:p>
          <a:p>
            <a:pPr lvl="1"/>
            <a:r>
              <a:rPr lang="en-GB" sz="3600" dirty="0"/>
              <a:t>Foundational concepts and technologies</a:t>
            </a:r>
          </a:p>
          <a:p>
            <a:pPr lvl="1"/>
            <a:r>
              <a:rPr lang="en-GB" sz="3600" dirty="0"/>
              <a:t>Operational issues</a:t>
            </a:r>
          </a:p>
          <a:p>
            <a:pPr lvl="1"/>
            <a:r>
              <a:rPr lang="en-GB" sz="3600" dirty="0"/>
              <a:t>Interactions among Cloud Computing systems and with other distributed systems</a:t>
            </a:r>
          </a:p>
        </p:txBody>
      </p:sp>
    </p:spTree>
    <p:extLst>
      <p:ext uri="{BB962C8B-B14F-4D97-AF65-F5344CB8AC3E}">
        <p14:creationId xmlns:p14="http://schemas.microsoft.com/office/powerpoint/2010/main" val="208445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as a service</a:t>
            </a:r>
          </a:p>
        </p:txBody>
      </p:sp>
      <p:sp>
        <p:nvSpPr>
          <p:cNvPr id="5" name="Text Placeholder 4"/>
          <p:cNvSpPr>
            <a:spLocks noGrp="1"/>
          </p:cNvSpPr>
          <p:nvPr>
            <p:ph type="body" idx="1"/>
          </p:nvPr>
        </p:nvSpPr>
        <p:spPr/>
        <p:txBody>
          <a:bodyPr>
            <a:normAutofit/>
          </a:bodyPr>
          <a:lstStyle/>
          <a:p>
            <a:r>
              <a:rPr lang="en-GB" sz="4000" dirty="0"/>
              <a:t>Traditional computing</a:t>
            </a:r>
          </a:p>
        </p:txBody>
      </p:sp>
      <p:sp>
        <p:nvSpPr>
          <p:cNvPr id="6" name="Content Placeholder 5"/>
          <p:cNvSpPr>
            <a:spLocks noGrp="1"/>
          </p:cNvSpPr>
          <p:nvPr>
            <p:ph sz="half" idx="2"/>
          </p:nvPr>
        </p:nvSpPr>
        <p:spPr/>
        <p:txBody>
          <a:bodyPr>
            <a:normAutofit/>
          </a:bodyPr>
          <a:lstStyle/>
          <a:p>
            <a:r>
              <a:rPr lang="en-GB" sz="4000" dirty="0"/>
              <a:t>Computing resources are </a:t>
            </a:r>
            <a:r>
              <a:rPr lang="en-GB" sz="4000" dirty="0">
                <a:solidFill>
                  <a:srgbClr val="FF0000"/>
                </a:solidFill>
              </a:rPr>
              <a:t>products</a:t>
            </a:r>
          </a:p>
          <a:p>
            <a:pPr lvl="1"/>
            <a:r>
              <a:rPr lang="en-GB" sz="3600" dirty="0"/>
              <a:t>Own and managed internally by organizations and individuals</a:t>
            </a:r>
          </a:p>
        </p:txBody>
      </p:sp>
      <p:sp>
        <p:nvSpPr>
          <p:cNvPr id="7" name="Text Placeholder 6"/>
          <p:cNvSpPr>
            <a:spLocks noGrp="1"/>
          </p:cNvSpPr>
          <p:nvPr>
            <p:ph type="body" sz="quarter" idx="3"/>
          </p:nvPr>
        </p:nvSpPr>
        <p:spPr/>
        <p:txBody>
          <a:bodyPr vert="horz" lIns="91440" tIns="45720" rIns="91440" bIns="45720" rtlCol="0" anchor="b">
            <a:normAutofit/>
          </a:bodyPr>
          <a:lstStyle/>
          <a:p>
            <a:r>
              <a:rPr lang="en-GB" sz="4000" dirty="0"/>
              <a:t>Cloud computing</a:t>
            </a:r>
          </a:p>
        </p:txBody>
      </p:sp>
      <p:sp>
        <p:nvSpPr>
          <p:cNvPr id="8" name="Content Placeholder 7"/>
          <p:cNvSpPr>
            <a:spLocks noGrp="1"/>
          </p:cNvSpPr>
          <p:nvPr>
            <p:ph sz="quarter" idx="4"/>
          </p:nvPr>
        </p:nvSpPr>
        <p:spPr/>
        <p:txBody>
          <a:bodyPr>
            <a:normAutofit/>
          </a:bodyPr>
          <a:lstStyle/>
          <a:p>
            <a:r>
              <a:rPr lang="en-GB" sz="4000" dirty="0"/>
              <a:t>Computing resources become </a:t>
            </a:r>
            <a:r>
              <a:rPr lang="en-GB" sz="4000" dirty="0">
                <a:solidFill>
                  <a:srgbClr val="FF0000"/>
                </a:solidFill>
              </a:rPr>
              <a:t>services</a:t>
            </a:r>
          </a:p>
        </p:txBody>
      </p:sp>
    </p:spTree>
    <p:extLst>
      <p:ext uri="{BB962C8B-B14F-4D97-AF65-F5344CB8AC3E}">
        <p14:creationId xmlns:p14="http://schemas.microsoft.com/office/powerpoint/2010/main" val="1149278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1/SC 38 Structure</a:t>
            </a:r>
          </a:p>
        </p:txBody>
      </p:sp>
      <p:sp>
        <p:nvSpPr>
          <p:cNvPr id="3" name="Content Placeholder 2"/>
          <p:cNvSpPr>
            <a:spLocks noGrp="1"/>
          </p:cNvSpPr>
          <p:nvPr>
            <p:ph idx="1"/>
          </p:nvPr>
        </p:nvSpPr>
        <p:spPr/>
        <p:txBody>
          <a:bodyPr/>
          <a:lstStyle/>
          <a:p>
            <a:r>
              <a:rPr lang="en-GB" dirty="0"/>
              <a:t>ISO/IEC JTC 1/SC 38 is made up of two working groups (WGs)</a:t>
            </a:r>
          </a:p>
          <a:p>
            <a:r>
              <a:rPr lang="en-GB" dirty="0"/>
              <a:t>Each working group carries out specific tasks in standards development within the field of Cloud Computing and Distributed Platforms</a:t>
            </a:r>
          </a:p>
        </p:txBody>
      </p:sp>
      <p:graphicFrame>
        <p:nvGraphicFramePr>
          <p:cNvPr id="4" name="Table 3"/>
          <p:cNvGraphicFramePr>
            <a:graphicFrameLocks noGrp="1"/>
          </p:cNvGraphicFramePr>
          <p:nvPr/>
        </p:nvGraphicFramePr>
        <p:xfrm>
          <a:off x="838200" y="3769043"/>
          <a:ext cx="10515599" cy="2228838"/>
        </p:xfrm>
        <a:graphic>
          <a:graphicData uri="http://schemas.openxmlformats.org/drawingml/2006/table">
            <a:tbl>
              <a:tblPr/>
              <a:tblGrid>
                <a:gridCol w="4072847">
                  <a:extLst>
                    <a:ext uri="{9D8B030D-6E8A-4147-A177-3AD203B41FA5}">
                      <a16:colId xmlns:a16="http://schemas.microsoft.com/office/drawing/2014/main" val="20000"/>
                    </a:ext>
                  </a:extLst>
                </a:gridCol>
                <a:gridCol w="6442752">
                  <a:extLst>
                    <a:ext uri="{9D8B030D-6E8A-4147-A177-3AD203B41FA5}">
                      <a16:colId xmlns:a16="http://schemas.microsoft.com/office/drawing/2014/main" val="20001"/>
                    </a:ext>
                  </a:extLst>
                </a:gridCol>
              </a:tblGrid>
              <a:tr h="488765">
                <a:tc>
                  <a:txBody>
                    <a:bodyPr/>
                    <a:lstStyle/>
                    <a:p>
                      <a:pPr algn="ctr"/>
                      <a:r>
                        <a:rPr lang="en-GB" sz="2800">
                          <a:effectLst/>
                        </a:rPr>
                        <a:t>Working Group</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800">
                          <a:effectLst/>
                        </a:rPr>
                        <a:t>Working Area</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855339">
                <a:tc>
                  <a:txBody>
                    <a:bodyPr/>
                    <a:lstStyle/>
                    <a:p>
                      <a:r>
                        <a:rPr lang="en-GB" sz="2800" dirty="0">
                          <a:effectLst/>
                        </a:rPr>
                        <a:t>ISO/IEC JTC 1/SC 38/</a:t>
                      </a:r>
                      <a:r>
                        <a:rPr lang="en-GB" sz="2800" dirty="0">
                          <a:effectLst/>
                          <a:highlight>
                            <a:srgbClr val="FFFF00"/>
                          </a:highlight>
                        </a:rPr>
                        <a:t>WG 3</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800" dirty="0">
                          <a:effectLst/>
                        </a:rPr>
                        <a:t>Cloud Computing Fundamentals (CCF)</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855339">
                <a:tc>
                  <a:txBody>
                    <a:bodyPr/>
                    <a:lstStyle/>
                    <a:p>
                      <a:r>
                        <a:rPr lang="en-GB" sz="2800" dirty="0">
                          <a:effectLst/>
                        </a:rPr>
                        <a:t>ISO/IEC JTC 1/SC 38/</a:t>
                      </a:r>
                      <a:r>
                        <a:rPr lang="en-GB" sz="2800" dirty="0">
                          <a:effectLst/>
                          <a:highlight>
                            <a:srgbClr val="FFFF00"/>
                          </a:highlight>
                        </a:rPr>
                        <a:t>WG 5</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800" dirty="0">
                          <a:effectLst/>
                        </a:rPr>
                        <a:t>Cloud Computing Data and its Flow (CCDF)</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bl>
          </a:graphicData>
        </a:graphic>
      </p:graphicFrame>
      <p:sp>
        <p:nvSpPr>
          <p:cNvPr id="5" name="Rectangle 1"/>
          <p:cNvSpPr>
            <a:spLocks noChangeArrowheads="1"/>
          </p:cNvSpPr>
          <p:nvPr/>
        </p:nvSpPr>
        <p:spPr bwMode="auto">
          <a:xfrm>
            <a:off x="2941641" y="285501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961966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WG 3 - CLOUD COMPUTING FUNDAMENTALS (CCF)</a:t>
            </a:r>
          </a:p>
        </p:txBody>
      </p:sp>
      <p:sp>
        <p:nvSpPr>
          <p:cNvPr id="3" name="Content Placeholder 2"/>
          <p:cNvSpPr>
            <a:spLocks noGrp="1"/>
          </p:cNvSpPr>
          <p:nvPr>
            <p:ph idx="1"/>
          </p:nvPr>
        </p:nvSpPr>
        <p:spPr/>
        <p:txBody>
          <a:bodyPr>
            <a:normAutofit fontScale="92500" lnSpcReduction="20000"/>
          </a:bodyPr>
          <a:lstStyle/>
          <a:p>
            <a:r>
              <a:rPr lang="en-GB" sz="3600" dirty="0"/>
              <a:t>Cloud Computing Fundamentals (CCF)</a:t>
            </a:r>
          </a:p>
          <a:p>
            <a:pPr lvl="1"/>
            <a:r>
              <a:rPr lang="en-GB" sz="3200" dirty="0"/>
              <a:t>Projects related to Cloud Computing Service Agreements</a:t>
            </a:r>
          </a:p>
          <a:p>
            <a:pPr lvl="1"/>
            <a:r>
              <a:rPr lang="en-GB" sz="3200" dirty="0"/>
              <a:t>Projects related to fundamental concepts, terminology and definitions for Cloud Computing</a:t>
            </a:r>
          </a:p>
          <a:p>
            <a:pPr lvl="1"/>
            <a:r>
              <a:rPr lang="en-GB" sz="3200" dirty="0"/>
              <a:t>Projects related to guidance on use of international standards in the development of policies that govern or regulate cloud service providers and cloud services, and policies that govern the use of cloud services in enterprise organizations</a:t>
            </a:r>
          </a:p>
          <a:p>
            <a:pPr lvl="1"/>
            <a:r>
              <a:rPr lang="en-GB" sz="3200" dirty="0"/>
              <a:t>Establish liaisons and collaborate with other entities within JTC 1, SDOs and consortia performing work related to Cloud Computing</a:t>
            </a:r>
          </a:p>
        </p:txBody>
      </p:sp>
    </p:spTree>
    <p:extLst>
      <p:ext uri="{BB962C8B-B14F-4D97-AF65-F5344CB8AC3E}">
        <p14:creationId xmlns:p14="http://schemas.microsoft.com/office/powerpoint/2010/main" val="26486559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WG 5 – DATA IN CLOUD COMPUTING AND RELATED TECHNOLOGIES</a:t>
            </a:r>
          </a:p>
        </p:txBody>
      </p:sp>
      <p:sp>
        <p:nvSpPr>
          <p:cNvPr id="3" name="Content Placeholder 2"/>
          <p:cNvSpPr>
            <a:spLocks noGrp="1"/>
          </p:cNvSpPr>
          <p:nvPr>
            <p:ph idx="1"/>
          </p:nvPr>
        </p:nvSpPr>
        <p:spPr/>
        <p:txBody>
          <a:bodyPr>
            <a:normAutofit/>
          </a:bodyPr>
          <a:lstStyle/>
          <a:p>
            <a:r>
              <a:rPr lang="en-US" sz="4400" dirty="0"/>
              <a:t>Cloud Computing Data and its Flow (CCDF)</a:t>
            </a:r>
          </a:p>
          <a:p>
            <a:pPr lvl="1"/>
            <a:r>
              <a:rPr lang="en-GB" sz="4000" dirty="0"/>
              <a:t>Standardization in the area of data in cloud computing, distributed platforms, connected devices and related technologies</a:t>
            </a:r>
          </a:p>
          <a:p>
            <a:pPr lvl="1"/>
            <a:r>
              <a:rPr lang="en-GB" sz="4000" dirty="0"/>
              <a:t>Establish liaisons and collaborate with other entities within and external to JTC 1 as appropriate</a:t>
            </a:r>
          </a:p>
        </p:txBody>
      </p:sp>
    </p:spTree>
    <p:extLst>
      <p:ext uri="{BB962C8B-B14F-4D97-AF65-F5344CB8AC3E}">
        <p14:creationId xmlns:p14="http://schemas.microsoft.com/office/powerpoint/2010/main" val="89949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4400" dirty="0"/>
              <a:t>ISO/IEC JTC 1/SC 38 </a:t>
            </a:r>
            <a:r>
              <a:rPr lang="en-GB" sz="4400"/>
              <a:t>published many standards </a:t>
            </a:r>
            <a:r>
              <a:rPr lang="en-GB" sz="4400" dirty="0"/>
              <a:t>in the area of</a:t>
            </a:r>
          </a:p>
          <a:p>
            <a:pPr lvl="1"/>
            <a:r>
              <a:rPr lang="en-GB" sz="4000" dirty="0"/>
              <a:t>Cloud Computing</a:t>
            </a:r>
          </a:p>
          <a:p>
            <a:pPr lvl="1"/>
            <a:r>
              <a:rPr lang="en-GB" sz="4000" dirty="0"/>
              <a:t>Web Services</a:t>
            </a:r>
          </a:p>
          <a:p>
            <a:pPr lvl="1"/>
            <a:r>
              <a:rPr lang="en-GB" sz="4000" dirty="0"/>
              <a:t>Service Oriented Architecture (SOA)</a:t>
            </a:r>
          </a:p>
          <a:p>
            <a:endParaRPr lang="en-GB" sz="4400" dirty="0"/>
          </a:p>
        </p:txBody>
      </p:sp>
    </p:spTree>
    <p:extLst>
      <p:ext uri="{BB962C8B-B14F-4D97-AF65-F5344CB8AC3E}">
        <p14:creationId xmlns:p14="http://schemas.microsoft.com/office/powerpoint/2010/main" val="16175075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3600" dirty="0"/>
              <a:t>ISO/IEC JTC 1/SC 38 has 15 published standards in the area of</a:t>
            </a:r>
          </a:p>
          <a:p>
            <a:pPr lvl="1"/>
            <a:r>
              <a:rPr lang="en-GB" sz="3200" dirty="0">
                <a:solidFill>
                  <a:srgbClr val="FF0000"/>
                </a:solidFill>
              </a:rPr>
              <a:t>Cloud Computing</a:t>
            </a:r>
          </a:p>
          <a:p>
            <a:pPr lvl="1"/>
            <a:r>
              <a:rPr lang="en-GB" sz="3200" dirty="0"/>
              <a:t>Web Services</a:t>
            </a:r>
          </a:p>
          <a:p>
            <a:pPr lvl="1"/>
            <a:r>
              <a:rPr lang="en-GB" sz="3200" dirty="0"/>
              <a:t>Service Oriented Architecture (SOA)</a:t>
            </a:r>
          </a:p>
          <a:p>
            <a:endParaRPr lang="en-GB" sz="3600" dirty="0"/>
          </a:p>
        </p:txBody>
      </p:sp>
    </p:spTree>
    <p:extLst>
      <p:ext uri="{BB962C8B-B14F-4D97-AF65-F5344CB8AC3E}">
        <p14:creationId xmlns:p14="http://schemas.microsoft.com/office/powerpoint/2010/main" val="22875175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17203</a:t>
            </a:r>
          </a:p>
        </p:txBody>
      </p:sp>
      <p:sp>
        <p:nvSpPr>
          <p:cNvPr id="3" name="Content Placeholder 2"/>
          <p:cNvSpPr>
            <a:spLocks noGrp="1"/>
          </p:cNvSpPr>
          <p:nvPr>
            <p:ph idx="1"/>
          </p:nvPr>
        </p:nvSpPr>
        <p:spPr/>
        <p:txBody>
          <a:bodyPr>
            <a:normAutofit/>
          </a:bodyPr>
          <a:lstStyle/>
          <a:p>
            <a:r>
              <a:rPr lang="en-GB" sz="4000" dirty="0"/>
              <a:t>Information technology — Open Virtualization Format (OVF) specification</a:t>
            </a:r>
          </a:p>
          <a:p>
            <a:r>
              <a:rPr lang="en-GB" sz="4000" dirty="0"/>
              <a:t>Specifies an open, secure, portable, efficient and extensible format for the packaging and distribution of software to be run in virtual machines</a:t>
            </a:r>
          </a:p>
        </p:txBody>
      </p:sp>
    </p:spTree>
    <p:extLst>
      <p:ext uri="{BB962C8B-B14F-4D97-AF65-F5344CB8AC3E}">
        <p14:creationId xmlns:p14="http://schemas.microsoft.com/office/powerpoint/2010/main" val="6090315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17788</a:t>
            </a:r>
          </a:p>
        </p:txBody>
      </p:sp>
      <p:sp>
        <p:nvSpPr>
          <p:cNvPr id="3" name="Content Placeholder 2"/>
          <p:cNvSpPr>
            <a:spLocks noGrp="1"/>
          </p:cNvSpPr>
          <p:nvPr>
            <p:ph idx="1"/>
          </p:nvPr>
        </p:nvSpPr>
        <p:spPr/>
        <p:txBody>
          <a:bodyPr>
            <a:normAutofit/>
          </a:bodyPr>
          <a:lstStyle/>
          <a:p>
            <a:r>
              <a:rPr lang="en-GB" sz="4000" dirty="0"/>
              <a:t>Information technology -- Cloud computing -- Overview and vocabulary</a:t>
            </a:r>
          </a:p>
          <a:p>
            <a:r>
              <a:rPr lang="en-GB" sz="4000" dirty="0"/>
              <a:t>Provides an overview of cloud computing along with a set of terms and definitions</a:t>
            </a:r>
          </a:p>
        </p:txBody>
      </p:sp>
    </p:spTree>
    <p:extLst>
      <p:ext uri="{BB962C8B-B14F-4D97-AF65-F5344CB8AC3E}">
        <p14:creationId xmlns:p14="http://schemas.microsoft.com/office/powerpoint/2010/main" val="32230368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a:t>
            </a:r>
          </a:p>
        </p:txBody>
      </p:sp>
      <p:sp>
        <p:nvSpPr>
          <p:cNvPr id="3" name="Content Placeholder 2"/>
          <p:cNvSpPr>
            <a:spLocks noGrp="1"/>
          </p:cNvSpPr>
          <p:nvPr>
            <p:ph idx="1"/>
          </p:nvPr>
        </p:nvSpPr>
        <p:spPr/>
        <p:txBody>
          <a:bodyPr>
            <a:normAutofit lnSpcReduction="10000"/>
          </a:bodyPr>
          <a:lstStyle/>
          <a:p>
            <a:r>
              <a:rPr lang="en-GB" sz="4000" dirty="0"/>
              <a:t>Information technology — Cloud computing — </a:t>
            </a:r>
            <a:r>
              <a:rPr lang="en-GB" sz="4000" dirty="0">
                <a:solidFill>
                  <a:srgbClr val="FF0000"/>
                </a:solidFill>
              </a:rPr>
              <a:t>Reference architecture</a:t>
            </a:r>
          </a:p>
          <a:p>
            <a:r>
              <a:rPr lang="en-GB" sz="4000" dirty="0"/>
              <a:t>Specifies the cloud computing reference architecture (CCRA)</a:t>
            </a:r>
          </a:p>
          <a:p>
            <a:pPr lvl="1"/>
            <a:r>
              <a:rPr lang="en-GB" sz="3600" dirty="0"/>
              <a:t>cloud computing roles</a:t>
            </a:r>
          </a:p>
          <a:p>
            <a:pPr lvl="1"/>
            <a:r>
              <a:rPr lang="en-GB" sz="3600" dirty="0"/>
              <a:t>cloud computing activities</a:t>
            </a:r>
          </a:p>
          <a:p>
            <a:pPr lvl="1"/>
            <a:r>
              <a:rPr lang="en-GB" sz="3600" dirty="0"/>
              <a:t>cloud computing functional components and their relationships</a:t>
            </a:r>
          </a:p>
        </p:txBody>
      </p:sp>
    </p:spTree>
    <p:extLst>
      <p:ext uri="{BB962C8B-B14F-4D97-AF65-F5344CB8AC3E}">
        <p14:creationId xmlns:p14="http://schemas.microsoft.com/office/powerpoint/2010/main" val="19411944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17826</a:t>
            </a:r>
          </a:p>
        </p:txBody>
      </p:sp>
      <p:sp>
        <p:nvSpPr>
          <p:cNvPr id="3" name="Content Placeholder 2"/>
          <p:cNvSpPr>
            <a:spLocks noGrp="1"/>
          </p:cNvSpPr>
          <p:nvPr>
            <p:ph idx="1"/>
          </p:nvPr>
        </p:nvSpPr>
        <p:spPr/>
        <p:txBody>
          <a:bodyPr>
            <a:normAutofit/>
          </a:bodyPr>
          <a:lstStyle/>
          <a:p>
            <a:r>
              <a:rPr lang="en-GB" sz="4000" dirty="0"/>
              <a:t>Information technology – Cloud Data Management Interface (CDMI)</a:t>
            </a:r>
          </a:p>
          <a:p>
            <a:r>
              <a:rPr lang="en-GB" sz="4000" dirty="0"/>
              <a:t>Specifies the interface to access cloud storage and to manage the stored data</a:t>
            </a:r>
          </a:p>
        </p:txBody>
      </p:sp>
    </p:spTree>
    <p:extLst>
      <p:ext uri="{BB962C8B-B14F-4D97-AF65-F5344CB8AC3E}">
        <p14:creationId xmlns:p14="http://schemas.microsoft.com/office/powerpoint/2010/main" val="23762980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19086-1</a:t>
            </a:r>
          </a:p>
        </p:txBody>
      </p:sp>
      <p:sp>
        <p:nvSpPr>
          <p:cNvPr id="3" name="Content Placeholder 2"/>
          <p:cNvSpPr>
            <a:spLocks noGrp="1"/>
          </p:cNvSpPr>
          <p:nvPr>
            <p:ph idx="1"/>
          </p:nvPr>
        </p:nvSpPr>
        <p:spPr/>
        <p:txBody>
          <a:bodyPr>
            <a:normAutofit/>
          </a:bodyPr>
          <a:lstStyle/>
          <a:p>
            <a:r>
              <a:rPr lang="en-GB" sz="4000" dirty="0"/>
              <a:t>Information technology — Cloud computing — Service level agreement (SLA) framework — Part 1: Overview and concepts</a:t>
            </a:r>
          </a:p>
          <a:p>
            <a:r>
              <a:rPr lang="en-GB" sz="4000" dirty="0"/>
              <a:t>Establishes a set of common cloud SLA building blocks (concepts, terms, definitions, contexts) that can be used to create cloud Service Level Agreements (SLAs).</a:t>
            </a:r>
          </a:p>
        </p:txBody>
      </p:sp>
    </p:spTree>
    <p:extLst>
      <p:ext uri="{BB962C8B-B14F-4D97-AF65-F5344CB8AC3E}">
        <p14:creationId xmlns:p14="http://schemas.microsoft.com/office/powerpoint/2010/main" val="1421277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a:t>
            </a:r>
          </a:p>
        </p:txBody>
      </p:sp>
      <p:sp>
        <p:nvSpPr>
          <p:cNvPr id="3" name="Content Placeholder 2"/>
          <p:cNvSpPr>
            <a:spLocks noGrp="1"/>
          </p:cNvSpPr>
          <p:nvPr>
            <p:ph idx="1"/>
          </p:nvPr>
        </p:nvSpPr>
        <p:spPr/>
        <p:txBody>
          <a:bodyPr>
            <a:normAutofit fontScale="77500" lnSpcReduction="20000"/>
          </a:bodyPr>
          <a:lstStyle/>
          <a:p>
            <a:r>
              <a:rPr lang="en-GB" sz="4000" dirty="0"/>
              <a:t>Refers to the way IT assets are consumed in cloud computing</a:t>
            </a:r>
          </a:p>
          <a:p>
            <a:pPr lvl="1"/>
            <a:r>
              <a:rPr lang="en-US" sz="3600" dirty="0"/>
              <a:t>the cloud service provider owns, manages and maintains the assets</a:t>
            </a:r>
          </a:p>
          <a:p>
            <a:pPr lvl="1"/>
            <a:r>
              <a:rPr lang="en-US" sz="3600" dirty="0"/>
              <a:t>the customer consumes them via an Internet connection, and pays for them on a subscription or pay-as-you-go basis</a:t>
            </a:r>
          </a:p>
          <a:p>
            <a:r>
              <a:rPr lang="en-US" sz="4000" dirty="0"/>
              <a:t>There are three main types of as-a-Service solutions</a:t>
            </a:r>
          </a:p>
          <a:p>
            <a:pPr lvl="1"/>
            <a:r>
              <a:rPr lang="en-US" sz="3600" dirty="0"/>
              <a:t>IaaS</a:t>
            </a:r>
          </a:p>
          <a:p>
            <a:pPr lvl="1"/>
            <a:r>
              <a:rPr lang="en-US" sz="3600" dirty="0"/>
              <a:t>PaaS</a:t>
            </a:r>
          </a:p>
          <a:p>
            <a:pPr lvl="1"/>
            <a:r>
              <a:rPr lang="en-US" sz="3600" dirty="0"/>
              <a:t>SaaS</a:t>
            </a:r>
          </a:p>
          <a:p>
            <a:r>
              <a:rPr lang="en-US" sz="4000" dirty="0"/>
              <a:t>But there are other as-a-Service solutions available as well</a:t>
            </a:r>
          </a:p>
          <a:p>
            <a:pPr lvl="1"/>
            <a:r>
              <a:rPr lang="en-US" sz="3600" dirty="0" err="1">
                <a:solidFill>
                  <a:srgbClr val="FF0000"/>
                </a:solidFill>
              </a:rPr>
              <a:t>XaaS</a:t>
            </a:r>
            <a:endParaRPr lang="en-GB" sz="3600" dirty="0">
              <a:solidFill>
                <a:srgbClr val="FF0000"/>
              </a:solidFill>
            </a:endParaRPr>
          </a:p>
          <a:p>
            <a:endParaRPr lang="en-GB" sz="4000" dirty="0"/>
          </a:p>
        </p:txBody>
      </p:sp>
    </p:spTree>
    <p:extLst>
      <p:ext uri="{BB962C8B-B14F-4D97-AF65-F5344CB8AC3E}">
        <p14:creationId xmlns:p14="http://schemas.microsoft.com/office/powerpoint/2010/main" val="3370281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19086-2</a:t>
            </a:r>
          </a:p>
        </p:txBody>
      </p:sp>
      <p:sp>
        <p:nvSpPr>
          <p:cNvPr id="3" name="Content Placeholder 2"/>
          <p:cNvSpPr>
            <a:spLocks noGrp="1"/>
          </p:cNvSpPr>
          <p:nvPr>
            <p:ph idx="1"/>
          </p:nvPr>
        </p:nvSpPr>
        <p:spPr/>
        <p:txBody>
          <a:bodyPr>
            <a:normAutofit/>
          </a:bodyPr>
          <a:lstStyle/>
          <a:p>
            <a:r>
              <a:rPr lang="en-GB" sz="4400" dirty="0"/>
              <a:t>Cloud computing — Service level agreement (SLA) framework — Part 2: Metric model</a:t>
            </a:r>
          </a:p>
          <a:p>
            <a:r>
              <a:rPr lang="en-GB" sz="4400" dirty="0"/>
              <a:t>Establishes common terminology, defines a model for specifying metrics for cloud SLAs, and includes applications of the model with examples.</a:t>
            </a:r>
          </a:p>
        </p:txBody>
      </p:sp>
    </p:spTree>
    <p:extLst>
      <p:ext uri="{BB962C8B-B14F-4D97-AF65-F5344CB8AC3E}">
        <p14:creationId xmlns:p14="http://schemas.microsoft.com/office/powerpoint/2010/main" val="2766775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19086-3</a:t>
            </a:r>
          </a:p>
        </p:txBody>
      </p:sp>
      <p:sp>
        <p:nvSpPr>
          <p:cNvPr id="3" name="Content Placeholder 2"/>
          <p:cNvSpPr>
            <a:spLocks noGrp="1"/>
          </p:cNvSpPr>
          <p:nvPr>
            <p:ph idx="1"/>
          </p:nvPr>
        </p:nvSpPr>
        <p:spPr/>
        <p:txBody>
          <a:bodyPr>
            <a:normAutofit/>
          </a:bodyPr>
          <a:lstStyle/>
          <a:p>
            <a:r>
              <a:rPr lang="en-GB" sz="4000" dirty="0"/>
              <a:t>Information technology — Cloud computing — Service level agreement (SLA) framework — Part 3: Core conformance requirements</a:t>
            </a:r>
          </a:p>
          <a:p>
            <a:r>
              <a:rPr lang="en-GB" sz="4000" dirty="0"/>
              <a:t>Specifies the core conformance requirements for service level agreements (SLAs) for cloud services based on ISO/IEC 19086‑1 and guidance on the core conformance requirements.</a:t>
            </a:r>
          </a:p>
        </p:txBody>
      </p:sp>
    </p:spTree>
    <p:extLst>
      <p:ext uri="{BB962C8B-B14F-4D97-AF65-F5344CB8AC3E}">
        <p14:creationId xmlns:p14="http://schemas.microsoft.com/office/powerpoint/2010/main" val="1996342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19941</a:t>
            </a:r>
          </a:p>
        </p:txBody>
      </p:sp>
      <p:sp>
        <p:nvSpPr>
          <p:cNvPr id="3" name="Content Placeholder 2"/>
          <p:cNvSpPr>
            <a:spLocks noGrp="1"/>
          </p:cNvSpPr>
          <p:nvPr>
            <p:ph idx="1"/>
          </p:nvPr>
        </p:nvSpPr>
        <p:spPr/>
        <p:txBody>
          <a:bodyPr>
            <a:normAutofit/>
          </a:bodyPr>
          <a:lstStyle/>
          <a:p>
            <a:r>
              <a:rPr lang="en-GB" sz="3600" dirty="0"/>
              <a:t>Information technology — Cloud computing — Interoperability and portability</a:t>
            </a:r>
          </a:p>
          <a:p>
            <a:r>
              <a:rPr lang="en-GB" sz="3600" dirty="0"/>
              <a:t>Specifies cloud computing interoperability and portability types, the relationship and interactions between these two cross-cutting aspects of cloud computing and common terminology and concepts used to discuss interoperability and portability, particularly relating to cloud services.</a:t>
            </a:r>
          </a:p>
        </p:txBody>
      </p:sp>
    </p:spTree>
    <p:extLst>
      <p:ext uri="{BB962C8B-B14F-4D97-AF65-F5344CB8AC3E}">
        <p14:creationId xmlns:p14="http://schemas.microsoft.com/office/powerpoint/2010/main" val="21615579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19944</a:t>
            </a:r>
          </a:p>
        </p:txBody>
      </p:sp>
      <p:sp>
        <p:nvSpPr>
          <p:cNvPr id="3" name="Content Placeholder 2"/>
          <p:cNvSpPr>
            <a:spLocks noGrp="1"/>
          </p:cNvSpPr>
          <p:nvPr>
            <p:ph idx="1"/>
          </p:nvPr>
        </p:nvSpPr>
        <p:spPr/>
        <p:txBody>
          <a:bodyPr>
            <a:normAutofit/>
          </a:bodyPr>
          <a:lstStyle/>
          <a:p>
            <a:r>
              <a:rPr lang="en-GB" sz="3600" dirty="0"/>
              <a:t>Information technology — Cloud computing — Cloud services and devices: Data flow, data categories and data use</a:t>
            </a:r>
          </a:p>
          <a:p>
            <a:r>
              <a:rPr lang="en-GB" sz="3600" dirty="0"/>
              <a:t>Extends the existing cloud computing vocabulary and reference architecture in ISO/IEC 17788 and ISO/IEC 17789 to describe an ecosystem involving devices using cloud services</a:t>
            </a:r>
          </a:p>
        </p:txBody>
      </p:sp>
    </p:spTree>
    <p:extLst>
      <p:ext uri="{BB962C8B-B14F-4D97-AF65-F5344CB8AC3E}">
        <p14:creationId xmlns:p14="http://schemas.microsoft.com/office/powerpoint/2010/main" val="18188370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TR 22678</a:t>
            </a:r>
          </a:p>
        </p:txBody>
      </p:sp>
      <p:sp>
        <p:nvSpPr>
          <p:cNvPr id="3" name="Content Placeholder 2"/>
          <p:cNvSpPr>
            <a:spLocks noGrp="1"/>
          </p:cNvSpPr>
          <p:nvPr>
            <p:ph idx="1"/>
          </p:nvPr>
        </p:nvSpPr>
        <p:spPr/>
        <p:txBody>
          <a:bodyPr>
            <a:normAutofit lnSpcReduction="10000"/>
          </a:bodyPr>
          <a:lstStyle/>
          <a:p>
            <a:r>
              <a:rPr lang="en-GB" sz="4000" dirty="0"/>
              <a:t>Information technology — Cloud computing — Guidance for policy development</a:t>
            </a:r>
          </a:p>
          <a:p>
            <a:r>
              <a:rPr lang="en-GB" sz="4000" dirty="0"/>
              <a:t>Provides guidance on the use of international standards as a tool in the development of those policies that govern or regulate cloud service providers (CSPs) and cloud services, and those policies and practices that govern the use of cloud services in organisations.</a:t>
            </a:r>
          </a:p>
        </p:txBody>
      </p:sp>
    </p:spTree>
    <p:extLst>
      <p:ext uri="{BB962C8B-B14F-4D97-AF65-F5344CB8AC3E}">
        <p14:creationId xmlns:p14="http://schemas.microsoft.com/office/powerpoint/2010/main" val="3988227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TR 23186</a:t>
            </a:r>
          </a:p>
        </p:txBody>
      </p:sp>
      <p:sp>
        <p:nvSpPr>
          <p:cNvPr id="3" name="Content Placeholder 2"/>
          <p:cNvSpPr>
            <a:spLocks noGrp="1"/>
          </p:cNvSpPr>
          <p:nvPr>
            <p:ph idx="1"/>
          </p:nvPr>
        </p:nvSpPr>
        <p:spPr/>
        <p:txBody>
          <a:bodyPr>
            <a:normAutofit fontScale="92500"/>
          </a:bodyPr>
          <a:lstStyle/>
          <a:p>
            <a:r>
              <a:rPr lang="en-GB" sz="4000" dirty="0"/>
              <a:t>Information technology — Cloud computing — Framework of trust for processing of multi-sourced data</a:t>
            </a:r>
          </a:p>
          <a:p>
            <a:r>
              <a:rPr lang="en-GB" sz="4000" dirty="0"/>
              <a:t>Describes a framework of trust for the processing of multi-sourced data that includes data use obligations and controls, data provenance, chain of custody, security and immutable proof of compliance as elements of the framework.</a:t>
            </a:r>
          </a:p>
        </p:txBody>
      </p:sp>
    </p:spTree>
    <p:extLst>
      <p:ext uri="{BB962C8B-B14F-4D97-AF65-F5344CB8AC3E}">
        <p14:creationId xmlns:p14="http://schemas.microsoft.com/office/powerpoint/2010/main" val="9767089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3600" dirty="0"/>
              <a:t>ISO/IEC JTC 1/SC 38 has 15 published standards in the area of</a:t>
            </a:r>
          </a:p>
          <a:p>
            <a:pPr lvl="1"/>
            <a:r>
              <a:rPr lang="en-GB" sz="3200" dirty="0"/>
              <a:t>Cloud Computing</a:t>
            </a:r>
          </a:p>
          <a:p>
            <a:pPr lvl="1"/>
            <a:r>
              <a:rPr lang="en-GB" sz="3200" dirty="0">
                <a:solidFill>
                  <a:srgbClr val="FF0000"/>
                </a:solidFill>
              </a:rPr>
              <a:t>Web Services</a:t>
            </a:r>
          </a:p>
          <a:p>
            <a:pPr lvl="1"/>
            <a:r>
              <a:rPr lang="en-GB" sz="3200" dirty="0"/>
              <a:t>Service Oriented Architecture (SOA)</a:t>
            </a:r>
          </a:p>
          <a:p>
            <a:endParaRPr lang="en-GB" sz="3600" dirty="0"/>
          </a:p>
        </p:txBody>
      </p:sp>
    </p:spTree>
    <p:extLst>
      <p:ext uri="{BB962C8B-B14F-4D97-AF65-F5344CB8AC3E}">
        <p14:creationId xmlns:p14="http://schemas.microsoft.com/office/powerpoint/2010/main" val="40724553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17963</a:t>
            </a:r>
          </a:p>
        </p:txBody>
      </p:sp>
      <p:sp>
        <p:nvSpPr>
          <p:cNvPr id="3" name="Content Placeholder 2"/>
          <p:cNvSpPr>
            <a:spLocks noGrp="1"/>
          </p:cNvSpPr>
          <p:nvPr>
            <p:ph idx="1"/>
          </p:nvPr>
        </p:nvSpPr>
        <p:spPr/>
        <p:txBody>
          <a:bodyPr>
            <a:normAutofit/>
          </a:bodyPr>
          <a:lstStyle/>
          <a:p>
            <a:r>
              <a:rPr lang="en-GB" sz="4000" dirty="0"/>
              <a:t>Web Services for Management (WS-Management) Specification</a:t>
            </a:r>
          </a:p>
          <a:p>
            <a:r>
              <a:rPr lang="en-GB" sz="4000" dirty="0"/>
              <a:t>Describes a Web services protocol based on SOAP for use in management‑specific domains</a:t>
            </a:r>
          </a:p>
        </p:txBody>
      </p:sp>
    </p:spTree>
    <p:extLst>
      <p:ext uri="{BB962C8B-B14F-4D97-AF65-F5344CB8AC3E}">
        <p14:creationId xmlns:p14="http://schemas.microsoft.com/office/powerpoint/2010/main" val="32102029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3600" dirty="0"/>
              <a:t>ISO/IEC JTC 1/SC 38 has 15 published standards in the area of</a:t>
            </a:r>
          </a:p>
          <a:p>
            <a:pPr lvl="1"/>
            <a:r>
              <a:rPr lang="en-GB" sz="3200" dirty="0"/>
              <a:t>Cloud Computing</a:t>
            </a:r>
          </a:p>
          <a:p>
            <a:pPr lvl="1"/>
            <a:r>
              <a:rPr lang="en-GB" sz="3200" dirty="0"/>
              <a:t>Web Services</a:t>
            </a:r>
          </a:p>
          <a:p>
            <a:pPr lvl="1"/>
            <a:r>
              <a:rPr lang="en-GB" sz="3200" dirty="0">
                <a:solidFill>
                  <a:srgbClr val="FF0000"/>
                </a:solidFill>
              </a:rPr>
              <a:t>Service Oriented Architecture (SOA)</a:t>
            </a:r>
          </a:p>
          <a:p>
            <a:endParaRPr lang="en-GB" sz="3600" dirty="0"/>
          </a:p>
        </p:txBody>
      </p:sp>
    </p:spTree>
    <p:extLst>
      <p:ext uri="{BB962C8B-B14F-4D97-AF65-F5344CB8AC3E}">
        <p14:creationId xmlns:p14="http://schemas.microsoft.com/office/powerpoint/2010/main" val="35301496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17998</a:t>
            </a:r>
          </a:p>
        </p:txBody>
      </p:sp>
      <p:sp>
        <p:nvSpPr>
          <p:cNvPr id="3" name="Content Placeholder 2"/>
          <p:cNvSpPr>
            <a:spLocks noGrp="1"/>
          </p:cNvSpPr>
          <p:nvPr>
            <p:ph idx="1"/>
          </p:nvPr>
        </p:nvSpPr>
        <p:spPr/>
        <p:txBody>
          <a:bodyPr>
            <a:normAutofit lnSpcReduction="10000"/>
          </a:bodyPr>
          <a:lstStyle/>
          <a:p>
            <a:r>
              <a:rPr lang="en-GB" sz="3600" dirty="0"/>
              <a:t>Information technology – SOA Governance Framework</a:t>
            </a:r>
          </a:p>
          <a:p>
            <a:r>
              <a:rPr lang="en-GB" sz="3600" dirty="0"/>
              <a:t>Describes a framework for providing context and definitions related to SOA for organizations to use when deploying SOA governance. </a:t>
            </a:r>
          </a:p>
          <a:p>
            <a:r>
              <a:rPr lang="en-GB" sz="3600" dirty="0"/>
              <a:t>Defines:</a:t>
            </a:r>
          </a:p>
          <a:p>
            <a:pPr lvl="1"/>
            <a:r>
              <a:rPr lang="en-GB" sz="3200" dirty="0"/>
              <a:t>SOA Governance</a:t>
            </a:r>
          </a:p>
          <a:p>
            <a:pPr lvl="1"/>
            <a:r>
              <a:rPr lang="en-GB" sz="3200" dirty="0"/>
              <a:t>SOA Governance Reference Model</a:t>
            </a:r>
          </a:p>
          <a:p>
            <a:pPr lvl="1"/>
            <a:r>
              <a:rPr lang="en-GB" sz="3200" dirty="0"/>
              <a:t>SOA Governance Vitality Model</a:t>
            </a:r>
          </a:p>
        </p:txBody>
      </p:sp>
    </p:spTree>
    <p:extLst>
      <p:ext uri="{BB962C8B-B14F-4D97-AF65-F5344CB8AC3E}">
        <p14:creationId xmlns:p14="http://schemas.microsoft.com/office/powerpoint/2010/main" val="1158809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err="1"/>
              <a:t>XaaS</a:t>
            </a:r>
            <a:endParaRPr lang="en-GB" dirty="0"/>
          </a:p>
        </p:txBody>
      </p:sp>
      <p:sp>
        <p:nvSpPr>
          <p:cNvPr id="5" name="内容占位符 4"/>
          <p:cNvSpPr>
            <a:spLocks noGrp="1"/>
          </p:cNvSpPr>
          <p:nvPr>
            <p:ph idx="1"/>
          </p:nvPr>
        </p:nvSpPr>
        <p:spPr/>
        <p:txBody>
          <a:bodyPr>
            <a:normAutofit fontScale="92500" lnSpcReduction="10000"/>
          </a:bodyPr>
          <a:lstStyle/>
          <a:p>
            <a:pPr>
              <a:lnSpc>
                <a:spcPct val="107000"/>
              </a:lnSpc>
              <a:spcBef>
                <a:spcPts val="0"/>
              </a:spcBef>
              <a:spcAft>
                <a:spcPts val="800"/>
              </a:spcAft>
            </a:pPr>
            <a:r>
              <a:rPr lang="en-GB" sz="4000" dirty="0">
                <a:latin typeface="Calibri" panose="020F0502020204030204" pitchFamily="34" charset="0"/>
                <a:ea typeface="DengXian" panose="02010600030101010101" pitchFamily="2" charset="-122"/>
                <a:cs typeface="Times New Roman" panose="02020603050405020304" pitchFamily="18" charset="0"/>
              </a:rPr>
              <a:t>There are other cloud service models described as </a:t>
            </a:r>
            <a:r>
              <a:rPr lang="en-GB" sz="4000" dirty="0" err="1">
                <a:latin typeface="Calibri" panose="020F0502020204030204" pitchFamily="34" charset="0"/>
                <a:ea typeface="DengXian" panose="02010600030101010101" pitchFamily="2" charset="-122"/>
                <a:cs typeface="Times New Roman" panose="02020603050405020304" pitchFamily="18" charset="0"/>
              </a:rPr>
              <a:t>XaaS</a:t>
            </a:r>
            <a:endParaRPr lang="en-GB" sz="4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Bef>
                <a:spcPts val="0"/>
              </a:spcBef>
              <a:spcAft>
                <a:spcPts val="800"/>
              </a:spcAft>
            </a:pPr>
            <a:r>
              <a:rPr lang="en-GB" sz="4000" dirty="0">
                <a:latin typeface="Calibri" panose="020F0502020204030204" pitchFamily="34" charset="0"/>
                <a:ea typeface="DengXian" panose="02010600030101010101" pitchFamily="2" charset="-122"/>
                <a:cs typeface="Times New Roman" panose="02020603050405020304" pitchFamily="18" charset="0"/>
              </a:rPr>
              <a:t>X represents Anything/Everything</a:t>
            </a:r>
          </a:p>
          <a:p>
            <a:pPr lvl="1">
              <a:lnSpc>
                <a:spcPct val="107000"/>
              </a:lnSpc>
              <a:spcBef>
                <a:spcPts val="0"/>
              </a:spcBef>
              <a:spcAft>
                <a:spcPts val="800"/>
              </a:spcAft>
            </a:pPr>
            <a:r>
              <a:rPr lang="en-GB" sz="3600" dirty="0">
                <a:latin typeface="Calibri" panose="020F0502020204030204" pitchFamily="34" charset="0"/>
                <a:ea typeface="DengXian" panose="02010600030101010101" pitchFamily="2" charset="-122"/>
                <a:cs typeface="Times New Roman" panose="02020603050405020304" pitchFamily="18" charset="0"/>
              </a:rPr>
              <a:t>Anything as a Service</a:t>
            </a:r>
          </a:p>
          <a:p>
            <a:pPr lvl="1">
              <a:lnSpc>
                <a:spcPct val="107000"/>
              </a:lnSpc>
              <a:spcBef>
                <a:spcPts val="0"/>
              </a:spcBef>
              <a:spcAft>
                <a:spcPts val="800"/>
              </a:spcAft>
            </a:pPr>
            <a:r>
              <a:rPr lang="en-GB" sz="3600" dirty="0">
                <a:latin typeface="Calibri" panose="020F0502020204030204" pitchFamily="34" charset="0"/>
                <a:ea typeface="DengXian" panose="02010600030101010101" pitchFamily="2" charset="-122"/>
                <a:cs typeface="Times New Roman" panose="02020603050405020304" pitchFamily="18" charset="0"/>
              </a:rPr>
              <a:t>Everything as a Service</a:t>
            </a:r>
          </a:p>
          <a:p>
            <a:pPr>
              <a:lnSpc>
                <a:spcPct val="107000"/>
              </a:lnSpc>
              <a:spcBef>
                <a:spcPts val="0"/>
              </a:spcBef>
              <a:spcAft>
                <a:spcPts val="800"/>
              </a:spcAft>
            </a:pPr>
            <a:r>
              <a:rPr lang="en-GB" sz="4000" dirty="0">
                <a:latin typeface="Calibri" panose="020F0502020204030204" pitchFamily="34" charset="0"/>
                <a:ea typeface="DengXian" panose="02010600030101010101" pitchFamily="2" charset="-122"/>
                <a:cs typeface="Times New Roman" panose="02020603050405020304" pitchFamily="18" charset="0"/>
              </a:rPr>
              <a:t>X will be replaced with a letter describing the resource available as a service</a:t>
            </a:r>
          </a:p>
        </p:txBody>
      </p:sp>
    </p:spTree>
    <p:extLst>
      <p:ext uri="{BB962C8B-B14F-4D97-AF65-F5344CB8AC3E}">
        <p14:creationId xmlns:p14="http://schemas.microsoft.com/office/powerpoint/2010/main" val="24389848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18384-1</a:t>
            </a:r>
          </a:p>
        </p:txBody>
      </p:sp>
      <p:sp>
        <p:nvSpPr>
          <p:cNvPr id="3" name="Content Placeholder 2"/>
          <p:cNvSpPr>
            <a:spLocks noGrp="1"/>
          </p:cNvSpPr>
          <p:nvPr>
            <p:ph idx="1"/>
          </p:nvPr>
        </p:nvSpPr>
        <p:spPr/>
        <p:txBody>
          <a:bodyPr>
            <a:normAutofit fontScale="92500"/>
          </a:bodyPr>
          <a:lstStyle/>
          <a:p>
            <a:r>
              <a:rPr lang="en-GB" sz="4000" dirty="0"/>
              <a:t>Information technology — Reference Architecture for Service Oriented Architecture (SOA RA) — Part 1: Terminology and concepts for SOA</a:t>
            </a:r>
          </a:p>
          <a:p>
            <a:r>
              <a:rPr lang="en-GB" sz="4000" dirty="0"/>
              <a:t>Establishes vocabulary, guidelines, and general technical principles underlying service oriented architecture (SOA), including principles relating to functional design, performance, development, deployment, and management.</a:t>
            </a:r>
          </a:p>
        </p:txBody>
      </p:sp>
    </p:spTree>
    <p:extLst>
      <p:ext uri="{BB962C8B-B14F-4D97-AF65-F5344CB8AC3E}">
        <p14:creationId xmlns:p14="http://schemas.microsoft.com/office/powerpoint/2010/main" val="9939026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18384-1</a:t>
            </a:r>
          </a:p>
        </p:txBody>
      </p:sp>
      <p:sp>
        <p:nvSpPr>
          <p:cNvPr id="3" name="Content Placeholder 2"/>
          <p:cNvSpPr>
            <a:spLocks noGrp="1"/>
          </p:cNvSpPr>
          <p:nvPr>
            <p:ph idx="1"/>
          </p:nvPr>
        </p:nvSpPr>
        <p:spPr/>
        <p:txBody>
          <a:bodyPr>
            <a:normAutofit fontScale="92500"/>
          </a:bodyPr>
          <a:lstStyle/>
          <a:p>
            <a:r>
              <a:rPr lang="en-GB" sz="4000" dirty="0"/>
              <a:t>Information technology — Reference Architecture for Service Oriented Architecture (SOA RA) — Part 1: Terminology and concepts for SOA</a:t>
            </a:r>
          </a:p>
          <a:p>
            <a:r>
              <a:rPr lang="en-GB" sz="4000" dirty="0"/>
              <a:t>Establishes vocabulary, guidelines, and general technical principles underlying service oriented architecture (SOA), including principles relating to functional design, performance, development, deployment, and management.</a:t>
            </a:r>
          </a:p>
        </p:txBody>
      </p:sp>
    </p:spTree>
    <p:extLst>
      <p:ext uri="{BB962C8B-B14F-4D97-AF65-F5344CB8AC3E}">
        <p14:creationId xmlns:p14="http://schemas.microsoft.com/office/powerpoint/2010/main" val="4977355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18384-2</a:t>
            </a:r>
          </a:p>
        </p:txBody>
      </p:sp>
      <p:sp>
        <p:nvSpPr>
          <p:cNvPr id="3" name="Content Placeholder 2"/>
          <p:cNvSpPr>
            <a:spLocks noGrp="1"/>
          </p:cNvSpPr>
          <p:nvPr>
            <p:ph idx="1"/>
          </p:nvPr>
        </p:nvSpPr>
        <p:spPr/>
        <p:txBody>
          <a:bodyPr>
            <a:normAutofit lnSpcReduction="10000"/>
          </a:bodyPr>
          <a:lstStyle/>
          <a:p>
            <a:r>
              <a:rPr lang="en-GB" sz="4000" dirty="0"/>
              <a:t>Information technology — Reference Architecture for Service Oriented Architecture (SOA RA) — Part 2: Reference Architecture for SOA Solutions</a:t>
            </a:r>
          </a:p>
          <a:p>
            <a:r>
              <a:rPr lang="en-GB" sz="4000" dirty="0"/>
              <a:t>Describes a Reference Architecture for SOA Solutions which applies to functional design, performance, development, deployment and management of SOA Solutions.</a:t>
            </a:r>
          </a:p>
        </p:txBody>
      </p:sp>
    </p:spTree>
    <p:extLst>
      <p:ext uri="{BB962C8B-B14F-4D97-AF65-F5344CB8AC3E}">
        <p14:creationId xmlns:p14="http://schemas.microsoft.com/office/powerpoint/2010/main" val="26697274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18384-3</a:t>
            </a:r>
          </a:p>
        </p:txBody>
      </p:sp>
      <p:sp>
        <p:nvSpPr>
          <p:cNvPr id="3" name="Content Placeholder 2"/>
          <p:cNvSpPr>
            <a:spLocks noGrp="1"/>
          </p:cNvSpPr>
          <p:nvPr>
            <p:ph idx="1"/>
          </p:nvPr>
        </p:nvSpPr>
        <p:spPr/>
        <p:txBody>
          <a:bodyPr>
            <a:normAutofit fontScale="92500"/>
          </a:bodyPr>
          <a:lstStyle/>
          <a:p>
            <a:r>
              <a:rPr lang="en-GB" sz="4000" dirty="0"/>
              <a:t>Information technology — Reference Architecture for Service Oriented Architecture (SOA RA) — Part 3: Service Oriented Architecture ontology</a:t>
            </a:r>
          </a:p>
          <a:p>
            <a:r>
              <a:rPr lang="en-GB" sz="4000" dirty="0"/>
              <a:t>Defines a formal ontology for service-oriented architecture (SOA), an architectural style that supports service orientation. The terms defined in this ontology are key terms from the vocabulary in ISO/IEC 18384-1.</a:t>
            </a:r>
          </a:p>
        </p:txBody>
      </p:sp>
    </p:spTree>
    <p:extLst>
      <p:ext uri="{BB962C8B-B14F-4D97-AF65-F5344CB8AC3E}">
        <p14:creationId xmlns:p14="http://schemas.microsoft.com/office/powerpoint/2010/main" val="38842704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TR 30102</a:t>
            </a:r>
          </a:p>
        </p:txBody>
      </p:sp>
      <p:sp>
        <p:nvSpPr>
          <p:cNvPr id="3" name="Content Placeholder 2"/>
          <p:cNvSpPr>
            <a:spLocks noGrp="1"/>
          </p:cNvSpPr>
          <p:nvPr>
            <p:ph idx="1"/>
          </p:nvPr>
        </p:nvSpPr>
        <p:spPr/>
        <p:txBody>
          <a:bodyPr>
            <a:normAutofit lnSpcReduction="10000"/>
          </a:bodyPr>
          <a:lstStyle/>
          <a:p>
            <a:r>
              <a:rPr lang="en-GB" sz="4000" dirty="0"/>
              <a:t>Information technology – Distributed Application Platforms and Services (DAPS) – General technical principles of Service Oriented Architecture</a:t>
            </a:r>
          </a:p>
          <a:p>
            <a:r>
              <a:rPr lang="en-GB" sz="4000" dirty="0"/>
              <a:t>Describes general technical principles underlying SOA including principles relating to functional design, performance, development, deployment and management</a:t>
            </a:r>
          </a:p>
        </p:txBody>
      </p:sp>
    </p:spTree>
    <p:extLst>
      <p:ext uri="{BB962C8B-B14F-4D97-AF65-F5344CB8AC3E}">
        <p14:creationId xmlns:p14="http://schemas.microsoft.com/office/powerpoint/2010/main" val="20423232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foundational standards</a:t>
            </a:r>
          </a:p>
        </p:txBody>
      </p:sp>
      <p:sp>
        <p:nvSpPr>
          <p:cNvPr id="3" name="Content Placeholder 2"/>
          <p:cNvSpPr>
            <a:spLocks noGrp="1"/>
          </p:cNvSpPr>
          <p:nvPr>
            <p:ph idx="1"/>
          </p:nvPr>
        </p:nvSpPr>
        <p:spPr/>
        <p:txBody>
          <a:bodyPr>
            <a:normAutofit/>
          </a:bodyPr>
          <a:lstStyle/>
          <a:p>
            <a:r>
              <a:rPr lang="en-GB" sz="3600" dirty="0"/>
              <a:t>Two foundational standards that deal with vocabulary and reference architecture </a:t>
            </a:r>
          </a:p>
          <a:p>
            <a:pPr lvl="1"/>
            <a:r>
              <a:rPr lang="en-GB" sz="3200" dirty="0"/>
              <a:t>ISO/IEC 17788:2014 “Information technology — Cloud computing — Overview and vocabulary” </a:t>
            </a:r>
          </a:p>
          <a:p>
            <a:pPr lvl="1"/>
            <a:r>
              <a:rPr lang="en-GB" sz="3200" dirty="0"/>
              <a:t>ISO/IEC 17789:2014 “Information technology — Cloud computing — Reference architecture”. </a:t>
            </a:r>
          </a:p>
          <a:p>
            <a:r>
              <a:rPr lang="en-GB" sz="3600" dirty="0"/>
              <a:t>Essential for developing other standards </a:t>
            </a:r>
          </a:p>
        </p:txBody>
      </p:sp>
    </p:spTree>
    <p:extLst>
      <p:ext uri="{BB962C8B-B14F-4D97-AF65-F5344CB8AC3E}">
        <p14:creationId xmlns:p14="http://schemas.microsoft.com/office/powerpoint/2010/main" val="7683215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foundational standards</a:t>
            </a:r>
          </a:p>
        </p:txBody>
      </p:sp>
      <p:sp>
        <p:nvSpPr>
          <p:cNvPr id="3" name="Content Placeholder 2"/>
          <p:cNvSpPr>
            <a:spLocks noGrp="1"/>
          </p:cNvSpPr>
          <p:nvPr>
            <p:ph idx="1"/>
          </p:nvPr>
        </p:nvSpPr>
        <p:spPr/>
        <p:txBody>
          <a:bodyPr>
            <a:normAutofit/>
          </a:bodyPr>
          <a:lstStyle/>
          <a:p>
            <a:r>
              <a:rPr lang="en-GB" sz="3600" dirty="0"/>
              <a:t>Two foundational standards that deal with vocabulary and reference architecture </a:t>
            </a:r>
          </a:p>
          <a:p>
            <a:pPr lvl="1"/>
            <a:r>
              <a:rPr lang="en-GB" sz="3200" dirty="0"/>
              <a:t>ISO/IEC 17788:2014 “Information technology — Cloud computing — Overview and vocabulary” </a:t>
            </a:r>
          </a:p>
          <a:p>
            <a:pPr lvl="1"/>
            <a:r>
              <a:rPr lang="en-GB" sz="3200" dirty="0"/>
              <a:t>ISO/IEC 17789:2014 “Information technology — </a:t>
            </a:r>
            <a:r>
              <a:rPr lang="en-GB" sz="3200" dirty="0">
                <a:solidFill>
                  <a:srgbClr val="FF0000"/>
                </a:solidFill>
              </a:rPr>
              <a:t>Cloud computing — Reference architecture”. </a:t>
            </a:r>
          </a:p>
          <a:p>
            <a:r>
              <a:rPr lang="en-GB" sz="3600" dirty="0"/>
              <a:t>Essential for developing other standards </a:t>
            </a:r>
          </a:p>
        </p:txBody>
      </p:sp>
    </p:spTree>
    <p:extLst>
      <p:ext uri="{BB962C8B-B14F-4D97-AF65-F5344CB8AC3E}">
        <p14:creationId xmlns:p14="http://schemas.microsoft.com/office/powerpoint/2010/main" val="27472771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Tree>
    <p:extLst>
      <p:ext uri="{BB962C8B-B14F-4D97-AF65-F5344CB8AC3E}">
        <p14:creationId xmlns:p14="http://schemas.microsoft.com/office/powerpoint/2010/main" val="9353673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t>
            </a:r>
            <a:r>
              <a:rPr lang="en-GB" dirty="0">
                <a:solidFill>
                  <a:srgbClr val="FF0000"/>
                </a:solidFill>
              </a:rPr>
              <a:t>Architecture</a:t>
            </a:r>
          </a:p>
        </p:txBody>
      </p:sp>
    </p:spTree>
    <p:extLst>
      <p:ext uri="{BB962C8B-B14F-4D97-AF65-F5344CB8AC3E}">
        <p14:creationId xmlns:p14="http://schemas.microsoft.com/office/powerpoint/2010/main" val="38745668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556D0C-299A-4F8B-BBF6-F8114F3D7FEC}"/>
              </a:ext>
            </a:extLst>
          </p:cNvPr>
          <p:cNvSpPr>
            <a:spLocks noGrp="1"/>
          </p:cNvSpPr>
          <p:nvPr>
            <p:ph type="title"/>
          </p:nvPr>
        </p:nvSpPr>
        <p:spPr/>
        <p:txBody>
          <a:bodyPr/>
          <a:lstStyle/>
          <a:p>
            <a:r>
              <a:rPr lang="en-US" dirty="0"/>
              <a:t>Architecture</a:t>
            </a:r>
          </a:p>
        </p:txBody>
      </p:sp>
      <p:pic>
        <p:nvPicPr>
          <p:cNvPr id="9" name="Picture 8" descr="A picture containing map, text, table, photo&#10;&#10;Description automatically generated">
            <a:extLst>
              <a:ext uri="{FF2B5EF4-FFF2-40B4-BE49-F238E27FC236}">
                <a16:creationId xmlns:a16="http://schemas.microsoft.com/office/drawing/2014/main" id="{F8F11FA7-1553-4A00-AC76-68886992E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139" y="0"/>
            <a:ext cx="5603240" cy="3151823"/>
          </a:xfrm>
          <a:prstGeom prst="rect">
            <a:avLst/>
          </a:prstGeom>
        </p:spPr>
      </p:pic>
      <p:pic>
        <p:nvPicPr>
          <p:cNvPr id="11" name="Picture 10" descr="A picture containing computer, table, keyboard, desk&#10;&#10;Description automatically generated">
            <a:extLst>
              <a:ext uri="{FF2B5EF4-FFF2-40B4-BE49-F238E27FC236}">
                <a16:creationId xmlns:a16="http://schemas.microsoft.com/office/drawing/2014/main" id="{F6C37330-BAEA-46B8-ACE2-AD85AE06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739" y="2611120"/>
            <a:ext cx="6354951" cy="4233217"/>
          </a:xfrm>
          <a:prstGeom prst="rect">
            <a:avLst/>
          </a:prstGeom>
        </p:spPr>
      </p:pic>
      <p:pic>
        <p:nvPicPr>
          <p:cNvPr id="13" name="Picture 12" descr="A large building&#10;&#10;Description automatically generated">
            <a:extLst>
              <a:ext uri="{FF2B5EF4-FFF2-40B4-BE49-F238E27FC236}">
                <a16:creationId xmlns:a16="http://schemas.microsoft.com/office/drawing/2014/main" id="{2A2B918C-C349-455E-9CD8-DF2FF46CB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639" y="3912190"/>
            <a:ext cx="3897536" cy="2932147"/>
          </a:xfrm>
          <a:prstGeom prst="rect">
            <a:avLst/>
          </a:prstGeom>
        </p:spPr>
      </p:pic>
      <p:pic>
        <p:nvPicPr>
          <p:cNvPr id="15" name="Picture 14" descr="A picture containing building, outdoor, large, bridge&#10;&#10;Description automatically generated">
            <a:extLst>
              <a:ext uri="{FF2B5EF4-FFF2-40B4-BE49-F238E27FC236}">
                <a16:creationId xmlns:a16="http://schemas.microsoft.com/office/drawing/2014/main" id="{BB708644-8989-49A0-B2E0-F1E5B32A2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197" y="3114196"/>
            <a:ext cx="4762803" cy="3732847"/>
          </a:xfrm>
          <a:prstGeom prst="rect">
            <a:avLst/>
          </a:prstGeom>
        </p:spPr>
      </p:pic>
      <p:pic>
        <p:nvPicPr>
          <p:cNvPr id="7" name="Content Placeholder 6" descr="A picture containing building, water, bridge, large&#10;&#10;Description automatically generated">
            <a:extLst>
              <a:ext uri="{FF2B5EF4-FFF2-40B4-BE49-F238E27FC236}">
                <a16:creationId xmlns:a16="http://schemas.microsoft.com/office/drawing/2014/main" id="{D26A6BF4-0AE6-4A58-8CAB-2BA8954AFBC4}"/>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3850639" y="1895883"/>
            <a:ext cx="3583579" cy="2014349"/>
          </a:xfrm>
        </p:spPr>
      </p:pic>
    </p:spTree>
    <p:extLst>
      <p:ext uri="{BB962C8B-B14F-4D97-AF65-F5344CB8AC3E}">
        <p14:creationId xmlns:p14="http://schemas.microsoft.com/office/powerpoint/2010/main" val="282720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cloud service models </a:t>
            </a:r>
          </a:p>
        </p:txBody>
      </p:sp>
      <p:sp>
        <p:nvSpPr>
          <p:cNvPr id="3" name="Content Placeholder 2"/>
          <p:cNvSpPr>
            <a:spLocks noGrp="1"/>
          </p:cNvSpPr>
          <p:nvPr>
            <p:ph idx="1"/>
          </p:nvPr>
        </p:nvSpPr>
        <p:spPr/>
        <p:txBody>
          <a:bodyPr>
            <a:normAutofit fontScale="85000" lnSpcReduction="20000"/>
          </a:bodyPr>
          <a:lstStyle/>
          <a:p>
            <a:r>
              <a:rPr lang="en-GB" sz="3200" dirty="0"/>
              <a:t>Network as a service (</a:t>
            </a:r>
            <a:r>
              <a:rPr lang="en-GB" sz="3200" dirty="0" err="1"/>
              <a:t>NaaS</a:t>
            </a:r>
            <a:r>
              <a:rPr lang="en-GB" sz="3200" dirty="0"/>
              <a:t>)</a:t>
            </a:r>
          </a:p>
          <a:p>
            <a:r>
              <a:rPr lang="en-GB" sz="3200" dirty="0"/>
              <a:t>Backup as a service (BaaS)</a:t>
            </a:r>
          </a:p>
          <a:p>
            <a:r>
              <a:rPr lang="en-GB" sz="3200" dirty="0"/>
              <a:t>Database as a service (</a:t>
            </a:r>
            <a:r>
              <a:rPr lang="en-GB" sz="3200" dirty="0" err="1"/>
              <a:t>DBaaS</a:t>
            </a:r>
            <a:r>
              <a:rPr lang="en-GB" sz="3200" dirty="0"/>
              <a:t>)</a:t>
            </a:r>
          </a:p>
          <a:p>
            <a:r>
              <a:rPr lang="en-GB" sz="3200" dirty="0"/>
              <a:t>Communications as a service (</a:t>
            </a:r>
            <a:r>
              <a:rPr lang="en-GB" sz="3200" dirty="0" err="1"/>
              <a:t>CaaS</a:t>
            </a:r>
            <a:r>
              <a:rPr lang="en-GB" sz="3200" dirty="0"/>
              <a:t>)</a:t>
            </a:r>
          </a:p>
          <a:p>
            <a:r>
              <a:rPr lang="en-GB" sz="3200" dirty="0"/>
              <a:t>Storage as a service (</a:t>
            </a:r>
            <a:r>
              <a:rPr lang="en-GB" sz="3200" dirty="0" err="1"/>
              <a:t>STaaS</a:t>
            </a:r>
            <a:r>
              <a:rPr lang="en-GB" sz="3200" dirty="0"/>
              <a:t>)</a:t>
            </a:r>
          </a:p>
          <a:p>
            <a:r>
              <a:rPr lang="en-GB" sz="3200" dirty="0"/>
              <a:t>Desktop as </a:t>
            </a:r>
            <a:r>
              <a:rPr lang="en-GB" sz="3200" dirty="0" err="1"/>
              <a:t>as</a:t>
            </a:r>
            <a:r>
              <a:rPr lang="en-GB" sz="3200" dirty="0"/>
              <a:t> service (DaaS)</a:t>
            </a:r>
          </a:p>
          <a:p>
            <a:r>
              <a:rPr lang="en-GB" sz="3200" dirty="0"/>
              <a:t>Business Process as a Service (</a:t>
            </a:r>
            <a:r>
              <a:rPr lang="en-GB" sz="3200" dirty="0" err="1"/>
              <a:t>BPaaS</a:t>
            </a:r>
            <a:r>
              <a:rPr lang="en-GB" sz="3200" dirty="0"/>
              <a:t>)</a:t>
            </a:r>
          </a:p>
          <a:p>
            <a:r>
              <a:rPr lang="en-GB" sz="3200" dirty="0"/>
              <a:t>Function as a Service (</a:t>
            </a:r>
            <a:r>
              <a:rPr lang="en-GB" sz="3200" dirty="0" err="1"/>
              <a:t>FaaS</a:t>
            </a:r>
            <a:r>
              <a:rPr lang="en-GB" sz="3200" dirty="0"/>
              <a:t>)</a:t>
            </a:r>
          </a:p>
          <a:p>
            <a:r>
              <a:rPr lang="en-GB" sz="3200" dirty="0"/>
              <a:t>Artificial Intelligence as a Service (</a:t>
            </a:r>
            <a:r>
              <a:rPr lang="en-GB" sz="3200" dirty="0" err="1"/>
              <a:t>AIaaS</a:t>
            </a:r>
            <a:r>
              <a:rPr lang="en-GB" sz="3200" dirty="0"/>
              <a:t>)</a:t>
            </a:r>
          </a:p>
          <a:p>
            <a:r>
              <a:rPr lang="en-GB" sz="3200" dirty="0"/>
              <a:t>…</a:t>
            </a:r>
          </a:p>
        </p:txBody>
      </p:sp>
    </p:spTree>
    <p:extLst>
      <p:ext uri="{BB962C8B-B14F-4D97-AF65-F5344CB8AC3E}">
        <p14:creationId xmlns:p14="http://schemas.microsoft.com/office/powerpoint/2010/main" val="11080940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Architecture</a:t>
            </a:r>
          </a:p>
        </p:txBody>
      </p:sp>
      <p:sp>
        <p:nvSpPr>
          <p:cNvPr id="3" name="Content Placeholder 2"/>
          <p:cNvSpPr>
            <a:spLocks noGrp="1"/>
          </p:cNvSpPr>
          <p:nvPr>
            <p:ph idx="1"/>
          </p:nvPr>
        </p:nvSpPr>
        <p:spPr/>
        <p:txBody>
          <a:bodyPr>
            <a:normAutofit fontScale="85000" lnSpcReduction="10000"/>
          </a:bodyPr>
          <a:lstStyle/>
          <a:p>
            <a:r>
              <a:rPr lang="zh-CN" altLang="en-US" sz="4800" dirty="0"/>
              <a:t>建筑 </a:t>
            </a:r>
            <a:r>
              <a:rPr lang="en-US" altLang="zh-CN" sz="4800" dirty="0"/>
              <a:t>-</a:t>
            </a:r>
            <a:r>
              <a:rPr lang="zh-CN" altLang="en-US" sz="4800" dirty="0"/>
              <a:t>建筑学</a:t>
            </a:r>
            <a:endParaRPr lang="en-US" altLang="zh-CN" sz="4800" dirty="0"/>
          </a:p>
          <a:p>
            <a:r>
              <a:rPr lang="en-US" altLang="zh-CN" sz="4800" dirty="0"/>
              <a:t>In English, the same word </a:t>
            </a:r>
            <a:r>
              <a:rPr lang="en-GB" altLang="zh-CN" sz="4800" dirty="0"/>
              <a:t>"Architecture" is used as a metaphor for many modern techniques or fields for structuring abstractions.</a:t>
            </a:r>
            <a:endParaRPr lang="en-US" altLang="zh-CN" sz="4800" dirty="0"/>
          </a:p>
          <a:p>
            <a:pPr lvl="1"/>
            <a:r>
              <a:rPr lang="en-US" altLang="zh-CN" sz="4400" dirty="0"/>
              <a:t>For example, systems</a:t>
            </a:r>
            <a:r>
              <a:rPr lang="zh-CN" altLang="en-US" sz="4400" dirty="0"/>
              <a:t> </a:t>
            </a:r>
            <a:r>
              <a:rPr lang="en-US" altLang="zh-CN" sz="4400" dirty="0"/>
              <a:t>architecture - </a:t>
            </a:r>
            <a:r>
              <a:rPr lang="zh-CN" altLang="en-US" sz="4400" dirty="0"/>
              <a:t>系统架构</a:t>
            </a:r>
            <a:endParaRPr lang="en-US" altLang="zh-CN" sz="4400" dirty="0"/>
          </a:p>
          <a:p>
            <a:r>
              <a:rPr lang="en-US" altLang="zh-CN" sz="4800" dirty="0"/>
              <a:t>In Chinese, these two meanings are reflected by different words</a:t>
            </a:r>
          </a:p>
          <a:p>
            <a:endParaRPr lang="zh-CN" altLang="en-US" sz="4800" dirty="0"/>
          </a:p>
        </p:txBody>
      </p:sp>
    </p:spTree>
    <p:extLst>
      <p:ext uri="{BB962C8B-B14F-4D97-AF65-F5344CB8AC3E}">
        <p14:creationId xmlns:p14="http://schemas.microsoft.com/office/powerpoint/2010/main" val="12005294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45AE-0409-4BFE-A1A3-5B1CF511E45B}"/>
              </a:ext>
            </a:extLst>
          </p:cNvPr>
          <p:cNvSpPr>
            <a:spLocks noGrp="1"/>
          </p:cNvSpPr>
          <p:nvPr>
            <p:ph type="title"/>
          </p:nvPr>
        </p:nvSpPr>
        <p:spPr/>
        <p:txBody>
          <a:bodyPr/>
          <a:lstStyle/>
          <a:p>
            <a:r>
              <a:rPr lang="en-US" dirty="0"/>
              <a:t>Architecture - </a:t>
            </a:r>
            <a:r>
              <a:rPr lang="zh-CN" altLang="en-US" dirty="0"/>
              <a:t>架构</a:t>
            </a:r>
            <a:endParaRPr lang="en-US" dirty="0"/>
          </a:p>
        </p:txBody>
      </p:sp>
      <p:sp>
        <p:nvSpPr>
          <p:cNvPr id="3" name="Content Placeholder 2">
            <a:extLst>
              <a:ext uri="{FF2B5EF4-FFF2-40B4-BE49-F238E27FC236}">
                <a16:creationId xmlns:a16="http://schemas.microsoft.com/office/drawing/2014/main" id="{44A60BC1-B8F6-4B00-8C38-80AC7B48AE32}"/>
              </a:ext>
            </a:extLst>
          </p:cNvPr>
          <p:cNvSpPr>
            <a:spLocks noGrp="1"/>
          </p:cNvSpPr>
          <p:nvPr>
            <p:ph idx="1"/>
          </p:nvPr>
        </p:nvSpPr>
        <p:spPr/>
        <p:txBody>
          <a:bodyPr>
            <a:normAutofit/>
          </a:bodyPr>
          <a:lstStyle/>
          <a:p>
            <a:r>
              <a:rPr lang="en-US" sz="4000" dirty="0"/>
              <a:t>The process of planning, designing and constructing structures</a:t>
            </a:r>
          </a:p>
        </p:txBody>
      </p:sp>
    </p:spTree>
    <p:extLst>
      <p:ext uri="{BB962C8B-B14F-4D97-AF65-F5344CB8AC3E}">
        <p14:creationId xmlns:p14="http://schemas.microsoft.com/office/powerpoint/2010/main" val="42671005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45AE-0409-4BFE-A1A3-5B1CF511E45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44A60BC1-B8F6-4B00-8C38-80AC7B48AE32}"/>
              </a:ext>
            </a:extLst>
          </p:cNvPr>
          <p:cNvSpPr>
            <a:spLocks noGrp="1"/>
          </p:cNvSpPr>
          <p:nvPr>
            <p:ph idx="1"/>
          </p:nvPr>
        </p:nvSpPr>
        <p:spPr/>
        <p:txBody>
          <a:bodyPr>
            <a:normAutofit/>
          </a:bodyPr>
          <a:lstStyle/>
          <a:p>
            <a:r>
              <a:rPr lang="en-US" sz="4000" dirty="0"/>
              <a:t>The process of planning, designing and constructing structures</a:t>
            </a:r>
          </a:p>
          <a:p>
            <a:pPr lvl="1"/>
            <a:r>
              <a:rPr lang="en-US" sz="3600" dirty="0"/>
              <a:t>Building </a:t>
            </a:r>
          </a:p>
          <a:p>
            <a:pPr lvl="1"/>
            <a:endParaRPr lang="en-US" sz="3600" dirty="0"/>
          </a:p>
        </p:txBody>
      </p:sp>
      <p:pic>
        <p:nvPicPr>
          <p:cNvPr id="26" name="Picture 25" descr="A large white building&#10;&#10;Description automatically generated">
            <a:extLst>
              <a:ext uri="{FF2B5EF4-FFF2-40B4-BE49-F238E27FC236}">
                <a16:creationId xmlns:a16="http://schemas.microsoft.com/office/drawing/2014/main" id="{FD507D4D-490D-46E2-9A97-B919A5D6285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62337" y="2812864"/>
            <a:ext cx="2857500" cy="1912144"/>
          </a:xfrm>
          <a:prstGeom prst="rect">
            <a:avLst/>
          </a:prstGeom>
        </p:spPr>
      </p:pic>
    </p:spTree>
    <p:extLst>
      <p:ext uri="{BB962C8B-B14F-4D97-AF65-F5344CB8AC3E}">
        <p14:creationId xmlns:p14="http://schemas.microsoft.com/office/powerpoint/2010/main" val="285244817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45AE-0409-4BFE-A1A3-5B1CF511E45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44A60BC1-B8F6-4B00-8C38-80AC7B48AE32}"/>
              </a:ext>
            </a:extLst>
          </p:cNvPr>
          <p:cNvSpPr>
            <a:spLocks noGrp="1"/>
          </p:cNvSpPr>
          <p:nvPr>
            <p:ph idx="1"/>
          </p:nvPr>
        </p:nvSpPr>
        <p:spPr/>
        <p:txBody>
          <a:bodyPr>
            <a:normAutofit/>
          </a:bodyPr>
          <a:lstStyle/>
          <a:p>
            <a:r>
              <a:rPr lang="en-US" sz="4000" dirty="0"/>
              <a:t>The process of planning, designing and constructing structures</a:t>
            </a:r>
          </a:p>
          <a:p>
            <a:pPr lvl="1"/>
            <a:r>
              <a:rPr lang="en-US" sz="3600" dirty="0"/>
              <a:t>Building </a:t>
            </a:r>
          </a:p>
          <a:p>
            <a:pPr lvl="1"/>
            <a:r>
              <a:rPr lang="en-US" sz="3600" dirty="0"/>
              <a:t>Business</a:t>
            </a:r>
          </a:p>
        </p:txBody>
      </p:sp>
      <p:pic>
        <p:nvPicPr>
          <p:cNvPr id="14" name="Picture 13" descr="A close up of a map&#10;&#10;Description automatically generated">
            <a:extLst>
              <a:ext uri="{FF2B5EF4-FFF2-40B4-BE49-F238E27FC236}">
                <a16:creationId xmlns:a16="http://schemas.microsoft.com/office/drawing/2014/main" id="{2BAADB9E-479D-4219-A993-81DCE1C2013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61088" y="4473932"/>
            <a:ext cx="3489325" cy="2384068"/>
          </a:xfrm>
          <a:prstGeom prst="rect">
            <a:avLst/>
          </a:prstGeom>
        </p:spPr>
      </p:pic>
      <p:pic>
        <p:nvPicPr>
          <p:cNvPr id="26" name="Picture 25" descr="A large white building&#10;&#10;Description automatically generated">
            <a:extLst>
              <a:ext uri="{FF2B5EF4-FFF2-40B4-BE49-F238E27FC236}">
                <a16:creationId xmlns:a16="http://schemas.microsoft.com/office/drawing/2014/main" id="{FD507D4D-490D-46E2-9A97-B919A5D6285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62337" y="2812864"/>
            <a:ext cx="2857500" cy="1912144"/>
          </a:xfrm>
          <a:prstGeom prst="rect">
            <a:avLst/>
          </a:prstGeom>
        </p:spPr>
      </p:pic>
    </p:spTree>
    <p:extLst>
      <p:ext uri="{BB962C8B-B14F-4D97-AF65-F5344CB8AC3E}">
        <p14:creationId xmlns:p14="http://schemas.microsoft.com/office/powerpoint/2010/main" val="8891240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a16="http://schemas.microsoft.com/office/drawing/2014/main" id="{D534771E-4108-45A3-80B7-C82AB4DF69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91052" y="68930"/>
            <a:ext cx="3194060" cy="3247294"/>
          </a:xfrm>
          <a:prstGeom prst="rect">
            <a:avLst/>
          </a:prstGeom>
        </p:spPr>
      </p:pic>
      <p:sp>
        <p:nvSpPr>
          <p:cNvPr id="2" name="Title 1">
            <a:extLst>
              <a:ext uri="{FF2B5EF4-FFF2-40B4-BE49-F238E27FC236}">
                <a16:creationId xmlns:a16="http://schemas.microsoft.com/office/drawing/2014/main" id="{A24445AE-0409-4BFE-A1A3-5B1CF511E45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44A60BC1-B8F6-4B00-8C38-80AC7B48AE32}"/>
              </a:ext>
            </a:extLst>
          </p:cNvPr>
          <p:cNvSpPr>
            <a:spLocks noGrp="1"/>
          </p:cNvSpPr>
          <p:nvPr>
            <p:ph idx="1"/>
          </p:nvPr>
        </p:nvSpPr>
        <p:spPr/>
        <p:txBody>
          <a:bodyPr>
            <a:normAutofit/>
          </a:bodyPr>
          <a:lstStyle/>
          <a:p>
            <a:r>
              <a:rPr lang="en-US" sz="4000" dirty="0"/>
              <a:t>The process of planning, designing and constructing structures</a:t>
            </a:r>
          </a:p>
          <a:p>
            <a:pPr lvl="1"/>
            <a:r>
              <a:rPr lang="en-US" sz="3600" dirty="0"/>
              <a:t>Building </a:t>
            </a:r>
          </a:p>
          <a:p>
            <a:pPr lvl="1"/>
            <a:r>
              <a:rPr lang="en-US" sz="3600" dirty="0"/>
              <a:t>Business</a:t>
            </a:r>
          </a:p>
          <a:p>
            <a:pPr lvl="1"/>
            <a:r>
              <a:rPr lang="en-US" sz="3600" dirty="0"/>
              <a:t>Cognitive</a:t>
            </a:r>
          </a:p>
        </p:txBody>
      </p:sp>
      <p:pic>
        <p:nvPicPr>
          <p:cNvPr id="14" name="Picture 13" descr="A close up of a map&#10;&#10;Description automatically generated">
            <a:extLst>
              <a:ext uri="{FF2B5EF4-FFF2-40B4-BE49-F238E27FC236}">
                <a16:creationId xmlns:a16="http://schemas.microsoft.com/office/drawing/2014/main" id="{2BAADB9E-479D-4219-A993-81DCE1C2013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61088" y="4473932"/>
            <a:ext cx="3489325" cy="2384068"/>
          </a:xfrm>
          <a:prstGeom prst="rect">
            <a:avLst/>
          </a:prstGeom>
        </p:spPr>
      </p:pic>
      <p:pic>
        <p:nvPicPr>
          <p:cNvPr id="26" name="Picture 25" descr="A large white building&#10;&#10;Description automatically generated">
            <a:extLst>
              <a:ext uri="{FF2B5EF4-FFF2-40B4-BE49-F238E27FC236}">
                <a16:creationId xmlns:a16="http://schemas.microsoft.com/office/drawing/2014/main" id="{FD507D4D-490D-46E2-9A97-B919A5D6285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962337" y="2812864"/>
            <a:ext cx="2857500" cy="1912144"/>
          </a:xfrm>
          <a:prstGeom prst="rect">
            <a:avLst/>
          </a:prstGeom>
        </p:spPr>
      </p:pic>
    </p:spTree>
    <p:extLst>
      <p:ext uri="{BB962C8B-B14F-4D97-AF65-F5344CB8AC3E}">
        <p14:creationId xmlns:p14="http://schemas.microsoft.com/office/powerpoint/2010/main" val="40378582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a16="http://schemas.microsoft.com/office/drawing/2014/main" id="{D534771E-4108-45A3-80B7-C82AB4DF69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91052" y="68930"/>
            <a:ext cx="3194060" cy="3247294"/>
          </a:xfrm>
          <a:prstGeom prst="rect">
            <a:avLst/>
          </a:prstGeom>
        </p:spPr>
      </p:pic>
      <p:sp>
        <p:nvSpPr>
          <p:cNvPr id="2" name="Title 1">
            <a:extLst>
              <a:ext uri="{FF2B5EF4-FFF2-40B4-BE49-F238E27FC236}">
                <a16:creationId xmlns:a16="http://schemas.microsoft.com/office/drawing/2014/main" id="{A24445AE-0409-4BFE-A1A3-5B1CF511E45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44A60BC1-B8F6-4B00-8C38-80AC7B48AE32}"/>
              </a:ext>
            </a:extLst>
          </p:cNvPr>
          <p:cNvSpPr>
            <a:spLocks noGrp="1"/>
          </p:cNvSpPr>
          <p:nvPr>
            <p:ph idx="1"/>
          </p:nvPr>
        </p:nvSpPr>
        <p:spPr/>
        <p:txBody>
          <a:bodyPr>
            <a:normAutofit/>
          </a:bodyPr>
          <a:lstStyle/>
          <a:p>
            <a:r>
              <a:rPr lang="en-US" sz="4000" dirty="0"/>
              <a:t>The process of planning, designing and constructing structures</a:t>
            </a:r>
          </a:p>
          <a:p>
            <a:pPr lvl="1"/>
            <a:r>
              <a:rPr lang="en-US" sz="3600" dirty="0"/>
              <a:t>Building </a:t>
            </a:r>
          </a:p>
          <a:p>
            <a:pPr lvl="1"/>
            <a:r>
              <a:rPr lang="en-US" sz="3600" dirty="0"/>
              <a:t>Business</a:t>
            </a:r>
          </a:p>
          <a:p>
            <a:pPr lvl="1"/>
            <a:r>
              <a:rPr lang="en-US" sz="3600" dirty="0"/>
              <a:t>Cognitive</a:t>
            </a:r>
          </a:p>
          <a:p>
            <a:pPr lvl="1"/>
            <a:r>
              <a:rPr lang="en-US" sz="3600" dirty="0"/>
              <a:t>Computer </a:t>
            </a:r>
            <a:r>
              <a:rPr lang="zh-CN" altLang="en-US" sz="3600" dirty="0"/>
              <a:t>计算机系统结构</a:t>
            </a:r>
            <a:endParaRPr lang="en-US" sz="3600" dirty="0"/>
          </a:p>
        </p:txBody>
      </p:sp>
      <p:pic>
        <p:nvPicPr>
          <p:cNvPr id="11" name="Picture 10" descr="A picture containing object, clock, black, sitting&#10;&#10;Description automatically generated">
            <a:extLst>
              <a:ext uri="{FF2B5EF4-FFF2-40B4-BE49-F238E27FC236}">
                <a16:creationId xmlns:a16="http://schemas.microsoft.com/office/drawing/2014/main" id="{E992EE54-83D9-4C7A-9B3D-7F6B73250E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36171" y="5167509"/>
            <a:ext cx="2857500" cy="1790700"/>
          </a:xfrm>
          <a:prstGeom prst="rect">
            <a:avLst/>
          </a:prstGeom>
        </p:spPr>
      </p:pic>
      <p:pic>
        <p:nvPicPr>
          <p:cNvPr id="14" name="Picture 13" descr="A close up of a map&#10;&#10;Description automatically generated">
            <a:extLst>
              <a:ext uri="{FF2B5EF4-FFF2-40B4-BE49-F238E27FC236}">
                <a16:creationId xmlns:a16="http://schemas.microsoft.com/office/drawing/2014/main" id="{2BAADB9E-479D-4219-A993-81DCE1C2013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1088" y="4473932"/>
            <a:ext cx="3489325" cy="2384068"/>
          </a:xfrm>
          <a:prstGeom prst="rect">
            <a:avLst/>
          </a:prstGeom>
        </p:spPr>
      </p:pic>
      <p:pic>
        <p:nvPicPr>
          <p:cNvPr id="26" name="Picture 25" descr="A large white building&#10;&#10;Description automatically generated">
            <a:extLst>
              <a:ext uri="{FF2B5EF4-FFF2-40B4-BE49-F238E27FC236}">
                <a16:creationId xmlns:a16="http://schemas.microsoft.com/office/drawing/2014/main" id="{FD507D4D-490D-46E2-9A97-B919A5D6285C}"/>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21085" y="2616622"/>
            <a:ext cx="2857500" cy="1912144"/>
          </a:xfrm>
          <a:prstGeom prst="rect">
            <a:avLst/>
          </a:prstGeom>
        </p:spPr>
      </p:pic>
    </p:spTree>
    <p:extLst>
      <p:ext uri="{BB962C8B-B14F-4D97-AF65-F5344CB8AC3E}">
        <p14:creationId xmlns:p14="http://schemas.microsoft.com/office/powerpoint/2010/main" val="4550268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a16="http://schemas.microsoft.com/office/drawing/2014/main" id="{D534771E-4108-45A3-80B7-C82AB4DF69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91052" y="68930"/>
            <a:ext cx="3194060" cy="3247294"/>
          </a:xfrm>
          <a:prstGeom prst="rect">
            <a:avLst/>
          </a:prstGeom>
        </p:spPr>
      </p:pic>
      <p:sp>
        <p:nvSpPr>
          <p:cNvPr id="2" name="Title 1">
            <a:extLst>
              <a:ext uri="{FF2B5EF4-FFF2-40B4-BE49-F238E27FC236}">
                <a16:creationId xmlns:a16="http://schemas.microsoft.com/office/drawing/2014/main" id="{A24445AE-0409-4BFE-A1A3-5B1CF511E45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44A60BC1-B8F6-4B00-8C38-80AC7B48AE32}"/>
              </a:ext>
            </a:extLst>
          </p:cNvPr>
          <p:cNvSpPr>
            <a:spLocks noGrp="1"/>
          </p:cNvSpPr>
          <p:nvPr>
            <p:ph idx="1"/>
          </p:nvPr>
        </p:nvSpPr>
        <p:spPr/>
        <p:txBody>
          <a:bodyPr>
            <a:normAutofit lnSpcReduction="10000"/>
          </a:bodyPr>
          <a:lstStyle/>
          <a:p>
            <a:r>
              <a:rPr lang="en-US" sz="4000" dirty="0"/>
              <a:t>The process of planning, designing and constructing structures</a:t>
            </a:r>
          </a:p>
          <a:p>
            <a:pPr lvl="1"/>
            <a:r>
              <a:rPr lang="en-US" sz="3600" dirty="0"/>
              <a:t>Building </a:t>
            </a:r>
          </a:p>
          <a:p>
            <a:pPr lvl="1"/>
            <a:r>
              <a:rPr lang="en-US" sz="3600" dirty="0"/>
              <a:t>Business</a:t>
            </a:r>
          </a:p>
          <a:p>
            <a:pPr lvl="1"/>
            <a:r>
              <a:rPr lang="en-US" sz="3600" dirty="0"/>
              <a:t>Cognitive </a:t>
            </a:r>
          </a:p>
          <a:p>
            <a:pPr lvl="1"/>
            <a:r>
              <a:rPr lang="en-US" sz="3600" dirty="0"/>
              <a:t>Computer</a:t>
            </a:r>
          </a:p>
          <a:p>
            <a:pPr lvl="1"/>
            <a:r>
              <a:rPr lang="en-US" sz="3600" dirty="0"/>
              <a:t>Software </a:t>
            </a:r>
            <a:r>
              <a:rPr lang="zh-CN" altLang="en-US" sz="3600" dirty="0"/>
              <a:t>软件架构</a:t>
            </a:r>
            <a:endParaRPr lang="en-US" sz="3600" dirty="0"/>
          </a:p>
          <a:p>
            <a:pPr lvl="1"/>
            <a:r>
              <a:rPr lang="en-US" sz="3600" dirty="0"/>
              <a:t>…..</a:t>
            </a:r>
          </a:p>
        </p:txBody>
      </p:sp>
      <p:pic>
        <p:nvPicPr>
          <p:cNvPr id="8" name="Picture 7" descr="A screenshot of a cell phone&#10;&#10;Description automatically generated">
            <a:extLst>
              <a:ext uri="{FF2B5EF4-FFF2-40B4-BE49-F238E27FC236}">
                <a16:creationId xmlns:a16="http://schemas.microsoft.com/office/drawing/2014/main" id="{188CF3B8-6BBD-499B-9C24-3E0B1CA0F30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23647" y="0"/>
            <a:ext cx="2931312" cy="1920620"/>
          </a:xfrm>
          <a:prstGeom prst="rect">
            <a:avLst/>
          </a:prstGeom>
        </p:spPr>
      </p:pic>
      <p:pic>
        <p:nvPicPr>
          <p:cNvPr id="11" name="Picture 10" descr="A picture containing object, clock, black, sitting&#10;&#10;Description automatically generated">
            <a:extLst>
              <a:ext uri="{FF2B5EF4-FFF2-40B4-BE49-F238E27FC236}">
                <a16:creationId xmlns:a16="http://schemas.microsoft.com/office/drawing/2014/main" id="{E992EE54-83D9-4C7A-9B3D-7F6B73250E1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430380" y="5030732"/>
            <a:ext cx="2857500" cy="1790700"/>
          </a:xfrm>
          <a:prstGeom prst="rect">
            <a:avLst/>
          </a:prstGeom>
        </p:spPr>
      </p:pic>
      <p:pic>
        <p:nvPicPr>
          <p:cNvPr id="14" name="Picture 13" descr="A close up of a map&#10;&#10;Description automatically generated">
            <a:extLst>
              <a:ext uri="{FF2B5EF4-FFF2-40B4-BE49-F238E27FC236}">
                <a16:creationId xmlns:a16="http://schemas.microsoft.com/office/drawing/2014/main" id="{2BAADB9E-479D-4219-A993-81DCE1C2013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561088" y="4473932"/>
            <a:ext cx="3489325" cy="2384068"/>
          </a:xfrm>
          <a:prstGeom prst="rect">
            <a:avLst/>
          </a:prstGeom>
        </p:spPr>
      </p:pic>
      <p:pic>
        <p:nvPicPr>
          <p:cNvPr id="26" name="Picture 25" descr="A large white building&#10;&#10;Description automatically generated">
            <a:extLst>
              <a:ext uri="{FF2B5EF4-FFF2-40B4-BE49-F238E27FC236}">
                <a16:creationId xmlns:a16="http://schemas.microsoft.com/office/drawing/2014/main" id="{FD507D4D-490D-46E2-9A97-B919A5D6285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962337" y="2812864"/>
            <a:ext cx="2857500" cy="1912144"/>
          </a:xfrm>
          <a:prstGeom prst="rect">
            <a:avLst/>
          </a:prstGeom>
        </p:spPr>
      </p:pic>
    </p:spTree>
    <p:extLst>
      <p:ext uri="{BB962C8B-B14F-4D97-AF65-F5344CB8AC3E}">
        <p14:creationId xmlns:p14="http://schemas.microsoft.com/office/powerpoint/2010/main" val="5209939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Architecture?</a:t>
            </a:r>
          </a:p>
        </p:txBody>
      </p:sp>
      <p:sp>
        <p:nvSpPr>
          <p:cNvPr id="3" name="Content Placeholder 2"/>
          <p:cNvSpPr>
            <a:spLocks noGrp="1"/>
          </p:cNvSpPr>
          <p:nvPr>
            <p:ph idx="1"/>
          </p:nvPr>
        </p:nvSpPr>
        <p:spPr>
          <a:xfrm>
            <a:off x="838200" y="2260314"/>
            <a:ext cx="10515600" cy="2684909"/>
          </a:xfrm>
        </p:spPr>
        <p:txBody>
          <a:bodyPr>
            <a:normAutofit/>
          </a:bodyPr>
          <a:lstStyle/>
          <a:p>
            <a:pPr marL="0" indent="0">
              <a:buNone/>
            </a:pPr>
            <a:r>
              <a:rPr lang="en-US" sz="3600" i="1" dirty="0"/>
              <a:t>The architecture of a system is the set of structures needed to reason about the system, which comprise elements, relations among them, and properties of both.</a:t>
            </a:r>
          </a:p>
        </p:txBody>
      </p:sp>
    </p:spTree>
    <p:extLst>
      <p:ext uri="{BB962C8B-B14F-4D97-AF65-F5344CB8AC3E}">
        <p14:creationId xmlns:p14="http://schemas.microsoft.com/office/powerpoint/2010/main" val="18281700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Architecture?</a:t>
            </a:r>
          </a:p>
        </p:txBody>
      </p:sp>
      <p:sp>
        <p:nvSpPr>
          <p:cNvPr id="3" name="Content Placeholder 2"/>
          <p:cNvSpPr>
            <a:spLocks noGrp="1"/>
          </p:cNvSpPr>
          <p:nvPr>
            <p:ph idx="1"/>
          </p:nvPr>
        </p:nvSpPr>
        <p:spPr>
          <a:xfrm>
            <a:off x="838200" y="2260314"/>
            <a:ext cx="10515600" cy="2684909"/>
          </a:xfrm>
        </p:spPr>
        <p:txBody>
          <a:bodyPr>
            <a:normAutofit/>
          </a:bodyPr>
          <a:lstStyle/>
          <a:p>
            <a:pPr marL="0" indent="0">
              <a:buNone/>
            </a:pPr>
            <a:r>
              <a:rPr lang="en-US" sz="3600" i="1" dirty="0"/>
              <a:t>The architecture of a system is the </a:t>
            </a:r>
            <a:r>
              <a:rPr lang="en-US" sz="3600" i="1" dirty="0">
                <a:solidFill>
                  <a:srgbClr val="FF0000"/>
                </a:solidFill>
              </a:rPr>
              <a:t>set of structures </a:t>
            </a:r>
            <a:r>
              <a:rPr lang="en-US" sz="3600" i="1" dirty="0"/>
              <a:t>needed to reason about the system, which comprise </a:t>
            </a:r>
            <a:r>
              <a:rPr lang="en-US" sz="3600" i="1" dirty="0">
                <a:solidFill>
                  <a:srgbClr val="FF0000"/>
                </a:solidFill>
              </a:rPr>
              <a:t>elements</a:t>
            </a:r>
            <a:r>
              <a:rPr lang="en-US" sz="3600" i="1" dirty="0"/>
              <a:t>, </a:t>
            </a:r>
            <a:r>
              <a:rPr lang="en-US" sz="3600" i="1" dirty="0">
                <a:solidFill>
                  <a:srgbClr val="FF0000"/>
                </a:solidFill>
              </a:rPr>
              <a:t>relations</a:t>
            </a:r>
            <a:r>
              <a:rPr lang="en-US" sz="3600" i="1" dirty="0"/>
              <a:t> among them, and </a:t>
            </a:r>
            <a:r>
              <a:rPr lang="en-US" sz="3600" i="1" dirty="0">
                <a:solidFill>
                  <a:srgbClr val="FF0000"/>
                </a:solidFill>
              </a:rPr>
              <a:t>properties</a:t>
            </a:r>
            <a:r>
              <a:rPr lang="en-US" sz="3600" i="1" dirty="0"/>
              <a:t> of both.</a:t>
            </a:r>
          </a:p>
        </p:txBody>
      </p:sp>
    </p:spTree>
    <p:extLst>
      <p:ext uri="{BB962C8B-B14F-4D97-AF65-F5344CB8AC3E}">
        <p14:creationId xmlns:p14="http://schemas.microsoft.com/office/powerpoint/2010/main" val="19982047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 Architecture</a:t>
            </a:r>
          </a:p>
        </p:txBody>
      </p:sp>
      <p:sp>
        <p:nvSpPr>
          <p:cNvPr id="3" name="Content Placeholder 2"/>
          <p:cNvSpPr>
            <a:spLocks noGrp="1"/>
          </p:cNvSpPr>
          <p:nvPr>
            <p:ph idx="1"/>
          </p:nvPr>
        </p:nvSpPr>
        <p:spPr/>
        <p:txBody>
          <a:bodyPr>
            <a:normAutofit lnSpcReduction="10000"/>
          </a:bodyPr>
          <a:lstStyle/>
          <a:p>
            <a:r>
              <a:rPr lang="en-US" sz="4000" dirty="0"/>
              <a:t>A reference architecture provides a template solution for an architecture for a particular domain</a:t>
            </a:r>
          </a:p>
          <a:p>
            <a:r>
              <a:rPr lang="en-US" sz="4000" dirty="0"/>
              <a:t>It also provides a common vocabulary with which to discuss implementations, often with the aim to stress commonality</a:t>
            </a:r>
          </a:p>
          <a:p>
            <a:r>
              <a:rPr lang="en-US" sz="4000" dirty="0"/>
              <a:t>It refers to </a:t>
            </a:r>
            <a:r>
              <a:rPr lang="en-US" sz="4000" dirty="0">
                <a:solidFill>
                  <a:srgbClr val="FF0000"/>
                </a:solidFill>
              </a:rPr>
              <a:t>any system </a:t>
            </a:r>
            <a:r>
              <a:rPr lang="en-US" sz="4000" dirty="0"/>
              <a:t>in this domain</a:t>
            </a:r>
          </a:p>
          <a:p>
            <a:pPr lvl="1"/>
            <a:r>
              <a:rPr lang="en-US" sz="3600" dirty="0"/>
              <a:t>Not to a specific implementation of the system</a:t>
            </a:r>
            <a:endParaRPr lang="en-GB" sz="3600" dirty="0"/>
          </a:p>
        </p:txBody>
      </p:sp>
    </p:spTree>
    <p:extLst>
      <p:ext uri="{BB962C8B-B14F-4D97-AF65-F5344CB8AC3E}">
        <p14:creationId xmlns:p14="http://schemas.microsoft.com/office/powerpoint/2010/main" val="14857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cloud service models </a:t>
            </a:r>
          </a:p>
        </p:txBody>
      </p:sp>
      <p:sp>
        <p:nvSpPr>
          <p:cNvPr id="3" name="Content Placeholder 2"/>
          <p:cNvSpPr>
            <a:spLocks noGrp="1"/>
          </p:cNvSpPr>
          <p:nvPr>
            <p:ph idx="1"/>
          </p:nvPr>
        </p:nvSpPr>
        <p:spPr/>
        <p:txBody>
          <a:bodyPr>
            <a:normAutofit fontScale="85000" lnSpcReduction="20000"/>
          </a:bodyPr>
          <a:lstStyle/>
          <a:p>
            <a:r>
              <a:rPr lang="en-GB" sz="3200" dirty="0"/>
              <a:t>Network as a service (</a:t>
            </a:r>
            <a:r>
              <a:rPr lang="en-GB" sz="3200" dirty="0" err="1"/>
              <a:t>NaaS</a:t>
            </a:r>
            <a:r>
              <a:rPr lang="en-GB" sz="3200" dirty="0"/>
              <a:t>)</a:t>
            </a:r>
          </a:p>
          <a:p>
            <a:r>
              <a:rPr lang="en-GB" sz="3200" dirty="0"/>
              <a:t>Backup as a service (BaaS)</a:t>
            </a:r>
          </a:p>
          <a:p>
            <a:r>
              <a:rPr lang="en-GB" sz="3200" dirty="0"/>
              <a:t>Database as a service (</a:t>
            </a:r>
            <a:r>
              <a:rPr lang="en-GB" sz="3200" dirty="0" err="1"/>
              <a:t>DBaaS</a:t>
            </a:r>
            <a:r>
              <a:rPr lang="en-GB" sz="3200" dirty="0"/>
              <a:t>)</a:t>
            </a:r>
          </a:p>
          <a:p>
            <a:r>
              <a:rPr lang="en-GB" sz="3200" dirty="0"/>
              <a:t>Communications as a service (</a:t>
            </a:r>
            <a:r>
              <a:rPr lang="en-GB" sz="3200" dirty="0" err="1"/>
              <a:t>CaaS</a:t>
            </a:r>
            <a:r>
              <a:rPr lang="en-GB" sz="3200" dirty="0"/>
              <a:t>)</a:t>
            </a:r>
          </a:p>
          <a:p>
            <a:r>
              <a:rPr lang="en-GB" sz="3200" dirty="0"/>
              <a:t>Storage as a service (</a:t>
            </a:r>
            <a:r>
              <a:rPr lang="en-GB" sz="3200" dirty="0" err="1"/>
              <a:t>STaaS</a:t>
            </a:r>
            <a:r>
              <a:rPr lang="en-GB" sz="3200" dirty="0"/>
              <a:t>)</a:t>
            </a:r>
          </a:p>
          <a:p>
            <a:r>
              <a:rPr lang="en-GB" sz="3200" dirty="0"/>
              <a:t>Desktop as </a:t>
            </a:r>
            <a:r>
              <a:rPr lang="en-GB" sz="3200" dirty="0" err="1"/>
              <a:t>as</a:t>
            </a:r>
            <a:r>
              <a:rPr lang="en-GB" sz="3200" dirty="0"/>
              <a:t> service (DaaS)</a:t>
            </a:r>
          </a:p>
          <a:p>
            <a:r>
              <a:rPr lang="en-GB" sz="3200" dirty="0"/>
              <a:t>Business Process as a Service (</a:t>
            </a:r>
            <a:r>
              <a:rPr lang="en-GB" sz="3200" dirty="0" err="1"/>
              <a:t>BPaaS</a:t>
            </a:r>
            <a:r>
              <a:rPr lang="en-GB" sz="3200" dirty="0"/>
              <a:t>)</a:t>
            </a:r>
          </a:p>
          <a:p>
            <a:r>
              <a:rPr lang="en-GB" sz="3200" dirty="0"/>
              <a:t>Function as a Service (</a:t>
            </a:r>
            <a:r>
              <a:rPr lang="en-GB" sz="3200" dirty="0" err="1"/>
              <a:t>FaaS</a:t>
            </a:r>
            <a:r>
              <a:rPr lang="en-GB" sz="3200" dirty="0"/>
              <a:t>)</a:t>
            </a:r>
          </a:p>
          <a:p>
            <a:r>
              <a:rPr lang="en-GB" sz="3200" dirty="0">
                <a:solidFill>
                  <a:srgbClr val="FF0000"/>
                </a:solidFill>
              </a:rPr>
              <a:t>Artificial Intelligence as a Service (</a:t>
            </a:r>
            <a:r>
              <a:rPr lang="en-GB" sz="3200" dirty="0" err="1">
                <a:solidFill>
                  <a:srgbClr val="FF0000"/>
                </a:solidFill>
              </a:rPr>
              <a:t>AIaaS</a:t>
            </a:r>
            <a:r>
              <a:rPr lang="en-GB" sz="3200" dirty="0">
                <a:solidFill>
                  <a:srgbClr val="FF0000"/>
                </a:solidFill>
              </a:rPr>
              <a:t>)</a:t>
            </a:r>
          </a:p>
          <a:p>
            <a:r>
              <a:rPr lang="en-GB" sz="3200" dirty="0"/>
              <a:t>…</a:t>
            </a:r>
          </a:p>
        </p:txBody>
      </p:sp>
    </p:spTree>
    <p:extLst>
      <p:ext uri="{BB962C8B-B14F-4D97-AF65-F5344CB8AC3E}">
        <p14:creationId xmlns:p14="http://schemas.microsoft.com/office/powerpoint/2010/main" val="16040718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
        <p:nvSpPr>
          <p:cNvPr id="3" name="Content Placeholder 2"/>
          <p:cNvSpPr>
            <a:spLocks noGrp="1"/>
          </p:cNvSpPr>
          <p:nvPr>
            <p:ph idx="1"/>
          </p:nvPr>
        </p:nvSpPr>
        <p:spPr/>
        <p:txBody>
          <a:bodyPr>
            <a:normAutofit lnSpcReduction="10000"/>
          </a:bodyPr>
          <a:lstStyle/>
          <a:p>
            <a:r>
              <a:rPr lang="en-US" sz="4800" dirty="0"/>
              <a:t>Defines the basic building blocks—architectural elements and their relationships—which make up the cloud </a:t>
            </a:r>
          </a:p>
          <a:p>
            <a:pPr lvl="1"/>
            <a:r>
              <a:rPr lang="en-US" sz="4400" dirty="0"/>
              <a:t>Cloud computing roles</a:t>
            </a:r>
          </a:p>
          <a:p>
            <a:pPr lvl="1"/>
            <a:r>
              <a:rPr lang="en-US" sz="4400" dirty="0"/>
              <a:t>Cloud computing activities</a:t>
            </a:r>
          </a:p>
          <a:p>
            <a:pPr lvl="1"/>
            <a:r>
              <a:rPr lang="en-US" sz="4400" dirty="0"/>
              <a:t>Cloud computing functional components and their relationships</a:t>
            </a:r>
          </a:p>
          <a:p>
            <a:endParaRPr lang="en-GB" sz="4800" dirty="0"/>
          </a:p>
        </p:txBody>
      </p:sp>
    </p:spTree>
    <p:extLst>
      <p:ext uri="{BB962C8B-B14F-4D97-AF65-F5344CB8AC3E}">
        <p14:creationId xmlns:p14="http://schemas.microsoft.com/office/powerpoint/2010/main" val="35905514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AF42B-E701-81BC-FC41-F3D2A8251A9F}"/>
              </a:ext>
            </a:extLst>
          </p:cNvPr>
          <p:cNvSpPr>
            <a:spLocks noGrp="1"/>
          </p:cNvSpPr>
          <p:nvPr>
            <p:ph type="title"/>
          </p:nvPr>
        </p:nvSpPr>
        <p:spPr/>
        <p:txBody>
          <a:bodyPr/>
          <a:lstStyle/>
          <a:p>
            <a:r>
              <a:rPr lang="en-AU" dirty="0"/>
              <a:t>Standards describing CCRA</a:t>
            </a:r>
            <a:endParaRPr lang="x-none" dirty="0"/>
          </a:p>
        </p:txBody>
      </p:sp>
      <p:sp>
        <p:nvSpPr>
          <p:cNvPr id="3" name="内容占位符 2">
            <a:extLst>
              <a:ext uri="{FF2B5EF4-FFF2-40B4-BE49-F238E27FC236}">
                <a16:creationId xmlns:a16="http://schemas.microsoft.com/office/drawing/2014/main" id="{C1F6BF31-6CB0-66B6-E22B-B3B492651506}"/>
              </a:ext>
            </a:extLst>
          </p:cNvPr>
          <p:cNvSpPr>
            <a:spLocks noGrp="1"/>
          </p:cNvSpPr>
          <p:nvPr>
            <p:ph idx="1"/>
          </p:nvPr>
        </p:nvSpPr>
        <p:spPr>
          <a:xfrm>
            <a:off x="818059" y="1596018"/>
            <a:ext cx="10515600" cy="4351338"/>
          </a:xfrm>
        </p:spPr>
        <p:txBody>
          <a:bodyPr>
            <a:noAutofit/>
          </a:bodyPr>
          <a:lstStyle/>
          <a:p>
            <a:pPr>
              <a:lnSpc>
                <a:spcPct val="120000"/>
              </a:lnSpc>
            </a:pPr>
            <a:r>
              <a:rPr lang="en-US" dirty="0"/>
              <a:t>Before 2010, cloud computing reference models were proposed by </a:t>
            </a:r>
            <a:r>
              <a:rPr lang="en-US" dirty="0">
                <a:highlight>
                  <a:srgbClr val="FFFF00"/>
                </a:highlight>
              </a:rPr>
              <a:t>multiple cloud organizations</a:t>
            </a:r>
            <a:r>
              <a:rPr lang="en-US" dirty="0"/>
              <a:t>, vendors, and federal agencies</a:t>
            </a:r>
          </a:p>
          <a:p>
            <a:pPr lvl="1">
              <a:lnSpc>
                <a:spcPct val="120000"/>
              </a:lnSpc>
            </a:pPr>
            <a:r>
              <a:rPr lang="en-AU" sz="2800" dirty="0"/>
              <a:t>Example: 2010 – CCRA developed by IBM</a:t>
            </a:r>
          </a:p>
          <a:p>
            <a:pPr>
              <a:lnSpc>
                <a:spcPct val="120000"/>
              </a:lnSpc>
            </a:pPr>
            <a:r>
              <a:rPr lang="en-US" dirty="0"/>
              <a:t>In 2011 </a:t>
            </a:r>
            <a:r>
              <a:rPr lang="en-AU" dirty="0"/>
              <a:t>CCRA developed by NIST was published </a:t>
            </a:r>
          </a:p>
          <a:p>
            <a:pPr lvl="1">
              <a:lnSpc>
                <a:spcPct val="120000"/>
              </a:lnSpc>
            </a:pPr>
            <a:r>
              <a:rPr lang="en-US" sz="2800" dirty="0"/>
              <a:t>The team from NIST surveyed and completed an initial analysis of existing cloud computing reference models and developed </a:t>
            </a:r>
            <a:r>
              <a:rPr lang="en-US" sz="2800" dirty="0">
                <a:highlight>
                  <a:srgbClr val="FFFF00"/>
                </a:highlight>
              </a:rPr>
              <a:t>a neutral model </a:t>
            </a:r>
            <a:r>
              <a:rPr lang="en-US" sz="2800" dirty="0"/>
              <a:t>of architectural concepts</a:t>
            </a:r>
          </a:p>
          <a:p>
            <a:pPr>
              <a:lnSpc>
                <a:spcPct val="120000"/>
              </a:lnSpc>
            </a:pPr>
            <a:r>
              <a:rPr lang="en-AU" dirty="0"/>
              <a:t>In 2014 ISO together with IEC published an </a:t>
            </a:r>
            <a:r>
              <a:rPr lang="en-AU" dirty="0">
                <a:highlight>
                  <a:srgbClr val="FFFF00"/>
                </a:highlight>
              </a:rPr>
              <a:t>international standard </a:t>
            </a:r>
            <a:r>
              <a:rPr lang="en-AU" dirty="0"/>
              <a:t>describing CCRA</a:t>
            </a:r>
            <a:endParaRPr lang="en-US" sz="2400" dirty="0"/>
          </a:p>
          <a:p>
            <a:endParaRPr lang="x-none" sz="2400" dirty="0"/>
          </a:p>
        </p:txBody>
      </p:sp>
    </p:spTree>
    <p:extLst>
      <p:ext uri="{BB962C8B-B14F-4D97-AF65-F5344CB8AC3E}">
        <p14:creationId xmlns:p14="http://schemas.microsoft.com/office/powerpoint/2010/main" val="212374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DFE39-1F4B-1F02-ACA8-CD04A24B0881}"/>
              </a:ext>
            </a:extLst>
          </p:cNvPr>
          <p:cNvSpPr>
            <a:spLocks noGrp="1"/>
          </p:cNvSpPr>
          <p:nvPr>
            <p:ph type="title"/>
          </p:nvPr>
        </p:nvSpPr>
        <p:spPr/>
        <p:txBody>
          <a:bodyPr/>
          <a:lstStyle/>
          <a:p>
            <a:r>
              <a:rPr lang="en-AU" dirty="0"/>
              <a:t>CRRA developed by NIST</a:t>
            </a:r>
            <a:endParaRPr lang="x-none" dirty="0"/>
          </a:p>
        </p:txBody>
      </p:sp>
      <p:sp>
        <p:nvSpPr>
          <p:cNvPr id="3" name="内容占位符 2">
            <a:extLst>
              <a:ext uri="{FF2B5EF4-FFF2-40B4-BE49-F238E27FC236}">
                <a16:creationId xmlns:a16="http://schemas.microsoft.com/office/drawing/2014/main" id="{9D80822E-AB51-8649-3798-1F8613A98307}"/>
              </a:ext>
            </a:extLst>
          </p:cNvPr>
          <p:cNvSpPr>
            <a:spLocks noGrp="1"/>
          </p:cNvSpPr>
          <p:nvPr>
            <p:ph idx="1"/>
          </p:nvPr>
        </p:nvSpPr>
        <p:spPr>
          <a:xfrm>
            <a:off x="838200" y="1825625"/>
            <a:ext cx="6035211" cy="4351338"/>
          </a:xfrm>
        </p:spPr>
        <p:txBody>
          <a:bodyPr>
            <a:normAutofit lnSpcReduction="10000"/>
          </a:bodyPr>
          <a:lstStyle/>
          <a:p>
            <a:r>
              <a:rPr lang="en-US" sz="3600" dirty="0"/>
              <a:t>NIST - National Institute of Standards and Technology</a:t>
            </a:r>
          </a:p>
          <a:p>
            <a:pPr lvl="1"/>
            <a:r>
              <a:rPr lang="en-US" sz="3200" dirty="0"/>
              <a:t>SP 800-145: The NIST Definition of Cloud Computing</a:t>
            </a:r>
          </a:p>
          <a:p>
            <a:pPr lvl="1"/>
            <a:r>
              <a:rPr lang="en-US" sz="3200" dirty="0"/>
              <a:t>SP 800-146: Cloud Computing Synopsis and Recommendations</a:t>
            </a:r>
          </a:p>
          <a:p>
            <a:pPr lvl="1"/>
            <a:r>
              <a:rPr lang="en-US" sz="3200" dirty="0">
                <a:highlight>
                  <a:srgbClr val="FFFF00"/>
                </a:highlight>
              </a:rPr>
              <a:t>SP 500-292: NIST Cloud Computing Reference Architecture</a:t>
            </a:r>
            <a:endParaRPr lang="x-none" sz="3200" dirty="0">
              <a:highlight>
                <a:srgbClr val="FFFF00"/>
              </a:highlight>
            </a:endParaRPr>
          </a:p>
        </p:txBody>
      </p:sp>
      <p:pic>
        <p:nvPicPr>
          <p:cNvPr id="4" name="图片 3">
            <a:extLst>
              <a:ext uri="{FF2B5EF4-FFF2-40B4-BE49-F238E27FC236}">
                <a16:creationId xmlns:a16="http://schemas.microsoft.com/office/drawing/2014/main" id="{1187939E-F502-F5C8-2B89-50655D1CC164}"/>
              </a:ext>
            </a:extLst>
          </p:cNvPr>
          <p:cNvPicPr>
            <a:picLocks noChangeAspect="1"/>
          </p:cNvPicPr>
          <p:nvPr/>
        </p:nvPicPr>
        <p:blipFill>
          <a:blip r:embed="rId2"/>
          <a:stretch>
            <a:fillRect/>
          </a:stretch>
        </p:blipFill>
        <p:spPr>
          <a:xfrm>
            <a:off x="7487390" y="1690693"/>
            <a:ext cx="4502551" cy="5064482"/>
          </a:xfrm>
          <a:prstGeom prst="rect">
            <a:avLst/>
          </a:prstGeom>
        </p:spPr>
      </p:pic>
    </p:spTree>
    <p:extLst>
      <p:ext uri="{BB962C8B-B14F-4D97-AF65-F5344CB8AC3E}">
        <p14:creationId xmlns:p14="http://schemas.microsoft.com/office/powerpoint/2010/main" val="777571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4B6D01D-78DD-5307-85BE-96F013D1A7D3}"/>
              </a:ext>
            </a:extLst>
          </p:cNvPr>
          <p:cNvPicPr>
            <a:picLocks noChangeAspect="1"/>
          </p:cNvPicPr>
          <p:nvPr/>
        </p:nvPicPr>
        <p:blipFill>
          <a:blip r:embed="rId2"/>
          <a:stretch>
            <a:fillRect/>
          </a:stretch>
        </p:blipFill>
        <p:spPr>
          <a:xfrm>
            <a:off x="3081337" y="38100"/>
            <a:ext cx="6029325" cy="6781800"/>
          </a:xfrm>
          <a:prstGeom prst="rect">
            <a:avLst/>
          </a:prstGeom>
        </p:spPr>
      </p:pic>
    </p:spTree>
    <p:extLst>
      <p:ext uri="{BB962C8B-B14F-4D97-AF65-F5344CB8AC3E}">
        <p14:creationId xmlns:p14="http://schemas.microsoft.com/office/powerpoint/2010/main" val="37599904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DD5B5-72C3-8B19-75FF-1CEFEDA24155}"/>
              </a:ext>
            </a:extLst>
          </p:cNvPr>
          <p:cNvSpPr>
            <a:spLocks noGrp="1"/>
          </p:cNvSpPr>
          <p:nvPr>
            <p:ph type="title"/>
          </p:nvPr>
        </p:nvSpPr>
        <p:spPr/>
        <p:txBody>
          <a:bodyPr/>
          <a:lstStyle/>
          <a:p>
            <a:r>
              <a:rPr lang="en-AU" dirty="0"/>
              <a:t>Overview of NIST CCRA</a:t>
            </a:r>
            <a:endParaRPr lang="x-none" dirty="0"/>
          </a:p>
        </p:txBody>
      </p:sp>
      <p:pic>
        <p:nvPicPr>
          <p:cNvPr id="5" name="图片 4">
            <a:extLst>
              <a:ext uri="{FF2B5EF4-FFF2-40B4-BE49-F238E27FC236}">
                <a16:creationId xmlns:a16="http://schemas.microsoft.com/office/drawing/2014/main" id="{90B8FB3E-5B64-A8E1-A867-B38DEFE9E610}"/>
              </a:ext>
            </a:extLst>
          </p:cNvPr>
          <p:cNvPicPr>
            <a:picLocks noChangeAspect="1"/>
          </p:cNvPicPr>
          <p:nvPr/>
        </p:nvPicPr>
        <p:blipFill>
          <a:blip r:embed="rId2"/>
          <a:stretch>
            <a:fillRect/>
          </a:stretch>
        </p:blipFill>
        <p:spPr>
          <a:xfrm>
            <a:off x="1502578" y="1477320"/>
            <a:ext cx="9186844" cy="5380680"/>
          </a:xfrm>
          <a:prstGeom prst="rect">
            <a:avLst/>
          </a:prstGeom>
        </p:spPr>
      </p:pic>
    </p:spTree>
    <p:extLst>
      <p:ext uri="{BB962C8B-B14F-4D97-AF65-F5344CB8AC3E}">
        <p14:creationId xmlns:p14="http://schemas.microsoft.com/office/powerpoint/2010/main" val="4146232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B5FD2-D2C8-232D-AC19-17B962DF02AD}"/>
              </a:ext>
            </a:extLst>
          </p:cNvPr>
          <p:cNvSpPr>
            <a:spLocks noGrp="1"/>
          </p:cNvSpPr>
          <p:nvPr>
            <p:ph type="title"/>
          </p:nvPr>
        </p:nvSpPr>
        <p:spPr/>
        <p:txBody>
          <a:bodyPr/>
          <a:lstStyle/>
          <a:p>
            <a:r>
              <a:rPr lang="en-AU" dirty="0"/>
              <a:t>Cloud computing actors</a:t>
            </a:r>
            <a:endParaRPr lang="x-none" dirty="0"/>
          </a:p>
        </p:txBody>
      </p:sp>
      <p:pic>
        <p:nvPicPr>
          <p:cNvPr id="5" name="图片 4">
            <a:extLst>
              <a:ext uri="{FF2B5EF4-FFF2-40B4-BE49-F238E27FC236}">
                <a16:creationId xmlns:a16="http://schemas.microsoft.com/office/drawing/2014/main" id="{C019AFAC-4F0D-28AB-F842-B1F0ECAE0CB3}"/>
              </a:ext>
            </a:extLst>
          </p:cNvPr>
          <p:cNvPicPr>
            <a:picLocks noChangeAspect="1"/>
          </p:cNvPicPr>
          <p:nvPr/>
        </p:nvPicPr>
        <p:blipFill>
          <a:blip r:embed="rId2"/>
          <a:stretch>
            <a:fillRect/>
          </a:stretch>
        </p:blipFill>
        <p:spPr>
          <a:xfrm>
            <a:off x="838200" y="1727376"/>
            <a:ext cx="10075524" cy="5130624"/>
          </a:xfrm>
          <a:prstGeom prst="rect">
            <a:avLst/>
          </a:prstGeom>
        </p:spPr>
      </p:pic>
    </p:spTree>
    <p:extLst>
      <p:ext uri="{BB962C8B-B14F-4D97-AF65-F5344CB8AC3E}">
        <p14:creationId xmlns:p14="http://schemas.microsoft.com/office/powerpoint/2010/main" val="39215945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77A88-70CF-2534-4687-D8F303E47628}"/>
              </a:ext>
            </a:extLst>
          </p:cNvPr>
          <p:cNvSpPr>
            <a:spLocks noGrp="1"/>
          </p:cNvSpPr>
          <p:nvPr>
            <p:ph type="title"/>
          </p:nvPr>
        </p:nvSpPr>
        <p:spPr/>
        <p:txBody>
          <a:bodyPr/>
          <a:lstStyle/>
          <a:p>
            <a:r>
              <a:rPr lang="en-AU" dirty="0"/>
              <a:t>Interactions between the actors</a:t>
            </a:r>
            <a:endParaRPr lang="x-none" dirty="0"/>
          </a:p>
        </p:txBody>
      </p:sp>
      <p:pic>
        <p:nvPicPr>
          <p:cNvPr id="5" name="图片 4">
            <a:extLst>
              <a:ext uri="{FF2B5EF4-FFF2-40B4-BE49-F238E27FC236}">
                <a16:creationId xmlns:a16="http://schemas.microsoft.com/office/drawing/2014/main" id="{BACBFEF8-365C-5821-5173-D4E8918EF8D8}"/>
              </a:ext>
            </a:extLst>
          </p:cNvPr>
          <p:cNvPicPr>
            <a:picLocks noChangeAspect="1"/>
          </p:cNvPicPr>
          <p:nvPr/>
        </p:nvPicPr>
        <p:blipFill>
          <a:blip r:embed="rId2"/>
          <a:stretch>
            <a:fillRect/>
          </a:stretch>
        </p:blipFill>
        <p:spPr>
          <a:xfrm>
            <a:off x="1325367" y="1778236"/>
            <a:ext cx="8384300" cy="5079764"/>
          </a:xfrm>
          <a:prstGeom prst="rect">
            <a:avLst/>
          </a:prstGeom>
        </p:spPr>
      </p:pic>
    </p:spTree>
    <p:extLst>
      <p:ext uri="{BB962C8B-B14F-4D97-AF65-F5344CB8AC3E}">
        <p14:creationId xmlns:p14="http://schemas.microsoft.com/office/powerpoint/2010/main" val="3039462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AIaaS</a:t>
            </a:r>
            <a:endParaRPr lang="en-GB" dirty="0"/>
          </a:p>
        </p:txBody>
      </p:sp>
      <p:sp>
        <p:nvSpPr>
          <p:cNvPr id="3" name="Content Placeholder 2"/>
          <p:cNvSpPr>
            <a:spLocks noGrp="1"/>
          </p:cNvSpPr>
          <p:nvPr>
            <p:ph idx="1"/>
          </p:nvPr>
        </p:nvSpPr>
        <p:spPr/>
        <p:txBody>
          <a:bodyPr>
            <a:normAutofit/>
          </a:bodyPr>
          <a:lstStyle/>
          <a:p>
            <a:r>
              <a:rPr lang="en-GB" sz="4000" dirty="0"/>
              <a:t>A model of delivering artificial intelligence (AI) capabilities and services through the cloud as a subscription-based service</a:t>
            </a:r>
          </a:p>
          <a:p>
            <a:r>
              <a:rPr lang="en-GB" sz="4000" dirty="0"/>
              <a:t>Allows businesses and developers to access powerful AI tools and services without having to invest inexpensive hardware and software infrastructure</a:t>
            </a:r>
          </a:p>
        </p:txBody>
      </p:sp>
    </p:spTree>
    <p:extLst>
      <p:ext uri="{BB962C8B-B14F-4D97-AF65-F5344CB8AC3E}">
        <p14:creationId xmlns:p14="http://schemas.microsoft.com/office/powerpoint/2010/main" val="966633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AIaaS</a:t>
            </a:r>
            <a:endParaRPr lang="en-GB" dirty="0"/>
          </a:p>
        </p:txBody>
      </p:sp>
      <p:sp>
        <p:nvSpPr>
          <p:cNvPr id="3" name="Content Placeholder 2"/>
          <p:cNvSpPr>
            <a:spLocks noGrp="1"/>
          </p:cNvSpPr>
          <p:nvPr>
            <p:ph idx="1"/>
          </p:nvPr>
        </p:nvSpPr>
        <p:spPr/>
        <p:txBody>
          <a:bodyPr>
            <a:normAutofit/>
          </a:bodyPr>
          <a:lstStyle/>
          <a:p>
            <a:r>
              <a:rPr lang="en-GB" sz="3600" dirty="0"/>
              <a:t>Users can access a range of pre-built AI models and tools, such as natural language processing, computer vision, and predictive analytics, as well as customizable machine learning and deep learning algorithms</a:t>
            </a:r>
          </a:p>
          <a:p>
            <a:r>
              <a:rPr lang="en-GB" sz="3600" dirty="0"/>
              <a:t>These services can be used to develop applications, automate business processes, and gain insight from large amounts of data</a:t>
            </a:r>
          </a:p>
        </p:txBody>
      </p:sp>
    </p:spTree>
    <p:extLst>
      <p:ext uri="{BB962C8B-B14F-4D97-AF65-F5344CB8AC3E}">
        <p14:creationId xmlns:p14="http://schemas.microsoft.com/office/powerpoint/2010/main" val="1518520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AIaaS</a:t>
            </a:r>
            <a:r>
              <a:rPr lang="en-GB" dirty="0"/>
              <a:t> Example – </a:t>
            </a:r>
            <a:r>
              <a:rPr lang="en-GB" dirty="0" err="1"/>
              <a:t>OpenAI</a:t>
            </a:r>
            <a:r>
              <a:rPr lang="en-GB" dirty="0"/>
              <a:t> API</a:t>
            </a:r>
          </a:p>
        </p:txBody>
      </p:sp>
      <p:sp>
        <p:nvSpPr>
          <p:cNvPr id="3" name="Content Placeholder 2"/>
          <p:cNvSpPr>
            <a:spLocks noGrp="1"/>
          </p:cNvSpPr>
          <p:nvPr>
            <p:ph idx="1"/>
          </p:nvPr>
        </p:nvSpPr>
        <p:spPr/>
        <p:txBody>
          <a:bodyPr>
            <a:normAutofit fontScale="92500"/>
          </a:bodyPr>
          <a:lstStyle/>
          <a:p>
            <a:r>
              <a:rPr lang="en-GB" sz="3600" dirty="0" err="1"/>
              <a:t>ChatGPT</a:t>
            </a:r>
            <a:r>
              <a:rPr lang="en-GB" sz="3600" dirty="0"/>
              <a:t> and Whisper models are available on </a:t>
            </a:r>
            <a:r>
              <a:rPr lang="en-GB" sz="3600" dirty="0" err="1"/>
              <a:t>OpenAI</a:t>
            </a:r>
            <a:r>
              <a:rPr lang="en-GB" sz="3600" dirty="0"/>
              <a:t> API, giving developers access to language and speech-to-text capabilities and integrate them in their own applications</a:t>
            </a:r>
          </a:p>
          <a:p>
            <a:r>
              <a:rPr lang="en-GB" sz="3600" dirty="0"/>
              <a:t>Developers can use Whisper large-v2 model in the API </a:t>
            </a:r>
          </a:p>
          <a:p>
            <a:r>
              <a:rPr lang="en-GB" sz="3600" dirty="0" err="1"/>
              <a:t>ChatGPT</a:t>
            </a:r>
            <a:r>
              <a:rPr lang="en-GB" sz="3600" dirty="0"/>
              <a:t> API users have the option to choose dedicated capacity for deeper control over the models</a:t>
            </a:r>
          </a:p>
          <a:p>
            <a:r>
              <a:rPr lang="en-GB" dirty="0">
                <a:hlinkClick r:id="rId2"/>
              </a:rPr>
              <a:t>https://openai.com/blog/openai-api</a:t>
            </a:r>
            <a:endParaRPr lang="en-GB" dirty="0"/>
          </a:p>
          <a:p>
            <a:r>
              <a:rPr lang="en-GB" dirty="0">
                <a:hlinkClick r:id="rId3"/>
              </a:rPr>
              <a:t>https://openai.com/blog/introducing-chatgpt-and-whisper-apis</a:t>
            </a:r>
            <a:endParaRPr lang="en-GB" dirty="0"/>
          </a:p>
          <a:p>
            <a:endParaRPr lang="en-GB" dirty="0"/>
          </a:p>
          <a:p>
            <a:endParaRPr lang="en-GB" dirty="0"/>
          </a:p>
        </p:txBody>
      </p:sp>
    </p:spTree>
    <p:extLst>
      <p:ext uri="{BB962C8B-B14F-4D97-AF65-F5344CB8AC3E}">
        <p14:creationId xmlns:p14="http://schemas.microsoft.com/office/powerpoint/2010/main" val="33358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Hot topic study – 15%</a:t>
            </a:r>
            <a:r>
              <a:rPr lang="en-GB" dirty="0">
                <a:sym typeface="Wingdings" panose="05000000000000000000" pitchFamily="2" charset="2"/>
              </a:rPr>
              <a:t>  </a:t>
            </a:r>
            <a:r>
              <a:rPr lang="en-GB" b="1" dirty="0">
                <a:sym typeface="Wingdings" panose="05000000000000000000" pitchFamily="2" charset="2"/>
              </a:rPr>
              <a:t>Task 2 (5%)</a:t>
            </a:r>
            <a:endParaRPr lang="en-GB" b="1" dirty="0"/>
          </a:p>
        </p:txBody>
      </p:sp>
      <p:sp>
        <p:nvSpPr>
          <p:cNvPr id="3" name="Content Placeholder 2"/>
          <p:cNvSpPr>
            <a:spLocks noGrp="1"/>
          </p:cNvSpPr>
          <p:nvPr>
            <p:ph idx="1"/>
          </p:nvPr>
        </p:nvSpPr>
        <p:spPr/>
        <p:txBody>
          <a:bodyPr>
            <a:normAutofit/>
          </a:bodyPr>
          <a:lstStyle/>
          <a:p>
            <a:r>
              <a:rPr lang="en-GB" dirty="0"/>
              <a:t>Find information online about the benefits of applying service orientation in the chosen domain/industry </a:t>
            </a:r>
          </a:p>
          <a:p>
            <a:pPr lvl="1"/>
            <a:r>
              <a:rPr lang="en-GB" dirty="0"/>
              <a:t>List the most common benefits in a table</a:t>
            </a:r>
          </a:p>
          <a:p>
            <a:pPr lvl="1"/>
            <a:endParaRPr lang="en-GB" dirty="0"/>
          </a:p>
          <a:p>
            <a:pPr lvl="1"/>
            <a:endParaRPr lang="en-GB" dirty="0"/>
          </a:p>
          <a:p>
            <a:endParaRPr lang="en-GB" dirty="0"/>
          </a:p>
          <a:p>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041185712"/>
              </p:ext>
            </p:extLst>
          </p:nvPr>
        </p:nvGraphicFramePr>
        <p:xfrm>
          <a:off x="1849868" y="3358419"/>
          <a:ext cx="8389726" cy="1837320"/>
        </p:xfrm>
        <a:graphic>
          <a:graphicData uri="http://schemas.openxmlformats.org/drawingml/2006/table">
            <a:tbl>
              <a:tblPr firstRow="1" bandRow="1">
                <a:tableStyleId>{5C22544A-7EE6-4342-B048-85BDC9FD1C3A}</a:tableStyleId>
              </a:tblPr>
              <a:tblGrid>
                <a:gridCol w="973394">
                  <a:extLst>
                    <a:ext uri="{9D8B030D-6E8A-4147-A177-3AD203B41FA5}">
                      <a16:colId xmlns:a16="http://schemas.microsoft.com/office/drawing/2014/main" val="20000"/>
                    </a:ext>
                  </a:extLst>
                </a:gridCol>
                <a:gridCol w="2578861">
                  <a:extLst>
                    <a:ext uri="{9D8B030D-6E8A-4147-A177-3AD203B41FA5}">
                      <a16:colId xmlns:a16="http://schemas.microsoft.com/office/drawing/2014/main" val="20001"/>
                    </a:ext>
                  </a:extLst>
                </a:gridCol>
                <a:gridCol w="4837471">
                  <a:extLst>
                    <a:ext uri="{9D8B030D-6E8A-4147-A177-3AD203B41FA5}">
                      <a16:colId xmlns:a16="http://schemas.microsoft.com/office/drawing/2014/main" val="20002"/>
                    </a:ext>
                  </a:extLst>
                </a:gridCol>
              </a:tblGrid>
              <a:tr h="353960">
                <a:tc>
                  <a:txBody>
                    <a:bodyPr/>
                    <a:lstStyle/>
                    <a:p>
                      <a:r>
                        <a:rPr lang="en-GB" sz="1400" dirty="0"/>
                        <a:t>benefits</a:t>
                      </a:r>
                    </a:p>
                  </a:txBody>
                  <a:tcPr/>
                </a:tc>
                <a:tc>
                  <a:txBody>
                    <a:bodyPr/>
                    <a:lstStyle/>
                    <a:p>
                      <a:r>
                        <a:rPr lang="en-GB" sz="1400" dirty="0"/>
                        <a:t>Short description of the benefit </a:t>
                      </a:r>
                    </a:p>
                  </a:txBody>
                  <a:tcPr/>
                </a:tc>
                <a:tc>
                  <a:txBody>
                    <a:bodyPr/>
                    <a:lstStyle/>
                    <a:p>
                      <a:r>
                        <a:rPr lang="en-GB" sz="1400" dirty="0"/>
                        <a:t>Link to the website where the benefit is described/mentioned</a:t>
                      </a:r>
                    </a:p>
                  </a:txBody>
                  <a:tcPr/>
                </a:tc>
                <a:extLst>
                  <a:ext uri="{0D108BD9-81ED-4DB2-BD59-A6C34878D82A}">
                    <a16:rowId xmlns:a16="http://schemas.microsoft.com/office/drawing/2014/main" val="10000"/>
                  </a:ext>
                </a:extLst>
              </a:tr>
              <a:tr h="370840">
                <a:tc>
                  <a:txBody>
                    <a:bodyPr/>
                    <a:lstStyle/>
                    <a:p>
                      <a:endParaRPr lang="en-GB" sz="1400" dirty="0"/>
                    </a:p>
                  </a:txBody>
                  <a:tcPr/>
                </a:tc>
                <a:tc>
                  <a:txBody>
                    <a:bodyPr/>
                    <a:lstStyle/>
                    <a:p>
                      <a:endParaRPr lang="en-GB" sz="1400"/>
                    </a:p>
                  </a:txBody>
                  <a:tcPr/>
                </a:tc>
                <a:tc>
                  <a:txBody>
                    <a:bodyPr/>
                    <a:lstStyle/>
                    <a:p>
                      <a:endParaRPr lang="en-GB" sz="1400"/>
                    </a:p>
                  </a:txBody>
                  <a:tcPr/>
                </a:tc>
                <a:extLst>
                  <a:ext uri="{0D108BD9-81ED-4DB2-BD59-A6C34878D82A}">
                    <a16:rowId xmlns:a16="http://schemas.microsoft.com/office/drawing/2014/main" val="10001"/>
                  </a:ext>
                </a:extLst>
              </a:tr>
              <a:tr h="370840">
                <a:tc>
                  <a:txBody>
                    <a:bodyPr/>
                    <a:lstStyle/>
                    <a:p>
                      <a:endParaRPr lang="en-GB" sz="1400" dirty="0"/>
                    </a:p>
                  </a:txBody>
                  <a:tcPr/>
                </a:tc>
                <a:tc>
                  <a:txBody>
                    <a:bodyPr/>
                    <a:lstStyle/>
                    <a:p>
                      <a:endParaRPr lang="en-GB" sz="1400"/>
                    </a:p>
                  </a:txBody>
                  <a:tcPr/>
                </a:tc>
                <a:tc>
                  <a:txBody>
                    <a:bodyPr/>
                    <a:lstStyle/>
                    <a:p>
                      <a:endParaRPr lang="en-GB" sz="1400"/>
                    </a:p>
                  </a:txBody>
                  <a:tcPr/>
                </a:tc>
                <a:extLst>
                  <a:ext uri="{0D108BD9-81ED-4DB2-BD59-A6C34878D82A}">
                    <a16:rowId xmlns:a16="http://schemas.microsoft.com/office/drawing/2014/main" val="10002"/>
                  </a:ext>
                </a:extLst>
              </a:tr>
              <a:tr h="370840">
                <a:tc>
                  <a:txBody>
                    <a:bodyPr/>
                    <a:lstStyle/>
                    <a:p>
                      <a:endParaRPr lang="en-GB" sz="1400"/>
                    </a:p>
                  </a:txBody>
                  <a:tcPr/>
                </a:tc>
                <a:tc>
                  <a:txBody>
                    <a:bodyPr/>
                    <a:lstStyle/>
                    <a:p>
                      <a:endParaRPr lang="en-GB" sz="1400"/>
                    </a:p>
                  </a:txBody>
                  <a:tcPr/>
                </a:tc>
                <a:tc>
                  <a:txBody>
                    <a:bodyPr/>
                    <a:lstStyle/>
                    <a:p>
                      <a:endParaRPr lang="en-GB" sz="1400"/>
                    </a:p>
                  </a:txBody>
                  <a:tcPr/>
                </a:tc>
                <a:extLst>
                  <a:ext uri="{0D108BD9-81ED-4DB2-BD59-A6C34878D82A}">
                    <a16:rowId xmlns:a16="http://schemas.microsoft.com/office/drawing/2014/main" val="10003"/>
                  </a:ext>
                </a:extLst>
              </a:tr>
              <a:tr h="370840">
                <a:tc>
                  <a:txBody>
                    <a:bodyPr/>
                    <a:lstStyle/>
                    <a:p>
                      <a:endParaRPr lang="en-GB" sz="1400"/>
                    </a:p>
                  </a:txBody>
                  <a:tcPr/>
                </a:tc>
                <a:tc>
                  <a:txBody>
                    <a:bodyPr/>
                    <a:lstStyle/>
                    <a:p>
                      <a:endParaRPr lang="en-GB" sz="1400"/>
                    </a:p>
                  </a:txBody>
                  <a:tcPr/>
                </a:tc>
                <a:tc>
                  <a:txBody>
                    <a:bodyPr/>
                    <a:lstStyle/>
                    <a:p>
                      <a:endParaRPr lang="en-GB"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21364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ChatGPT</a:t>
            </a:r>
            <a:r>
              <a:rPr lang="en-GB" dirty="0"/>
              <a:t> API use case example</a:t>
            </a:r>
          </a:p>
        </p:txBody>
      </p:sp>
      <p:sp>
        <p:nvSpPr>
          <p:cNvPr id="3" name="Content Placeholder 2"/>
          <p:cNvSpPr>
            <a:spLocks noGrp="1"/>
          </p:cNvSpPr>
          <p:nvPr>
            <p:ph idx="1"/>
          </p:nvPr>
        </p:nvSpPr>
        <p:spPr>
          <a:xfrm>
            <a:off x="838200" y="1825625"/>
            <a:ext cx="7395464" cy="4351338"/>
          </a:xfrm>
        </p:spPr>
        <p:txBody>
          <a:bodyPr>
            <a:normAutofit/>
          </a:bodyPr>
          <a:lstStyle/>
          <a:p>
            <a:r>
              <a:rPr lang="en-GB" sz="4000" dirty="0"/>
              <a:t>Shop, Shopify’s consumer app, is used by 100 million shoppers to find and engage with the products and brands they love</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4367" y="1341961"/>
            <a:ext cx="3613201" cy="4870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2796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ChatGPT</a:t>
            </a:r>
            <a:r>
              <a:rPr lang="en-GB" dirty="0"/>
              <a:t> API use case example</a:t>
            </a:r>
          </a:p>
        </p:txBody>
      </p:sp>
      <p:sp>
        <p:nvSpPr>
          <p:cNvPr id="3" name="Content Placeholder 2"/>
          <p:cNvSpPr>
            <a:spLocks noGrp="1"/>
          </p:cNvSpPr>
          <p:nvPr>
            <p:ph idx="1"/>
          </p:nvPr>
        </p:nvSpPr>
        <p:spPr>
          <a:xfrm>
            <a:off x="838200" y="1825625"/>
            <a:ext cx="7395464" cy="4351338"/>
          </a:xfrm>
        </p:spPr>
        <p:txBody>
          <a:bodyPr>
            <a:normAutofit/>
          </a:bodyPr>
          <a:lstStyle/>
          <a:p>
            <a:r>
              <a:rPr lang="en-GB" sz="4000" dirty="0" err="1"/>
              <a:t>ChatGPT</a:t>
            </a:r>
            <a:r>
              <a:rPr lang="en-GB" sz="4000" dirty="0"/>
              <a:t> API is used to power Shop’s new shopping assistant</a:t>
            </a:r>
          </a:p>
          <a:p>
            <a:r>
              <a:rPr lang="en-GB" sz="4000" dirty="0"/>
              <a:t>When shoppers search for products, the shopping assistant makes personalized recommendations based on their requests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4367" y="1341961"/>
            <a:ext cx="3613201" cy="4870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937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ChatGPT</a:t>
            </a:r>
            <a:r>
              <a:rPr lang="en-GB" dirty="0"/>
              <a:t> API use case example</a:t>
            </a:r>
          </a:p>
        </p:txBody>
      </p:sp>
      <p:sp>
        <p:nvSpPr>
          <p:cNvPr id="3" name="Content Placeholder 2"/>
          <p:cNvSpPr>
            <a:spLocks noGrp="1"/>
          </p:cNvSpPr>
          <p:nvPr>
            <p:ph idx="1"/>
          </p:nvPr>
        </p:nvSpPr>
        <p:spPr>
          <a:xfrm>
            <a:off x="838200" y="1825625"/>
            <a:ext cx="7395464" cy="4351338"/>
          </a:xfrm>
        </p:spPr>
        <p:txBody>
          <a:bodyPr>
            <a:normAutofit/>
          </a:bodyPr>
          <a:lstStyle/>
          <a:p>
            <a:r>
              <a:rPr lang="en-GB" sz="4000" dirty="0"/>
              <a:t>Shop’s new AI-powered shopping assistant will streamline in-app shopping by scanning millions of products to quickly find what buyers are looking for—or help them discover something new</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4367" y="1341961"/>
            <a:ext cx="3613201" cy="4870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6023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use case examples</a:t>
            </a:r>
          </a:p>
        </p:txBody>
      </p:sp>
      <p:sp>
        <p:nvSpPr>
          <p:cNvPr id="3" name="Content Placeholder 2"/>
          <p:cNvSpPr>
            <a:spLocks noGrp="1"/>
          </p:cNvSpPr>
          <p:nvPr>
            <p:ph idx="1"/>
          </p:nvPr>
        </p:nvSpPr>
        <p:spPr/>
        <p:txBody>
          <a:bodyPr/>
          <a:lstStyle/>
          <a:p>
            <a:r>
              <a:rPr lang="en-GB" dirty="0">
                <a:hlinkClick r:id="rId2"/>
              </a:rPr>
              <a:t>https://openai.com/blog/introducing-chatgpt-and-whisper-apis</a:t>
            </a:r>
            <a:endParaRPr lang="en-GB" dirty="0"/>
          </a:p>
          <a:p>
            <a:endParaRPr lang="en-GB" dirty="0"/>
          </a:p>
          <a:p>
            <a:endParaRPr lang="en-GB" dirty="0"/>
          </a:p>
        </p:txBody>
      </p:sp>
    </p:spTree>
    <p:extLst>
      <p:ext uri="{BB962C8B-B14F-4D97-AF65-F5344CB8AC3E}">
        <p14:creationId xmlns:p14="http://schemas.microsoft.com/office/powerpoint/2010/main" val="4129892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B148EE-AAAA-9F8D-FC2E-EC2BC9F82B2B}"/>
              </a:ext>
            </a:extLst>
          </p:cNvPr>
          <p:cNvSpPr>
            <a:spLocks noGrp="1"/>
          </p:cNvSpPr>
          <p:nvPr>
            <p:ph type="title"/>
          </p:nvPr>
        </p:nvSpPr>
        <p:spPr/>
        <p:txBody>
          <a:bodyPr/>
          <a:lstStyle/>
          <a:p>
            <a:r>
              <a:rPr lang="en-AU" dirty="0"/>
              <a:t>Comparison between the cloud service models</a:t>
            </a:r>
            <a:endParaRPr lang="x-none" dirty="0"/>
          </a:p>
        </p:txBody>
      </p:sp>
      <p:sp>
        <p:nvSpPr>
          <p:cNvPr id="3" name="内容占位符 2">
            <a:extLst>
              <a:ext uri="{FF2B5EF4-FFF2-40B4-BE49-F238E27FC236}">
                <a16:creationId xmlns:a16="http://schemas.microsoft.com/office/drawing/2014/main" id="{F6B16030-753E-C9C5-324F-BB9A5D8C7F5A}"/>
              </a:ext>
            </a:extLst>
          </p:cNvPr>
          <p:cNvSpPr>
            <a:spLocks noGrp="1"/>
          </p:cNvSpPr>
          <p:nvPr>
            <p:ph idx="1"/>
          </p:nvPr>
        </p:nvSpPr>
        <p:spPr/>
        <p:txBody>
          <a:bodyPr>
            <a:normAutofit/>
          </a:bodyPr>
          <a:lstStyle/>
          <a:p>
            <a:r>
              <a:rPr lang="en-AU" sz="4400" dirty="0"/>
              <a:t>Which model should the business choose?</a:t>
            </a:r>
            <a:endParaRPr lang="x-none" sz="4400" dirty="0"/>
          </a:p>
        </p:txBody>
      </p:sp>
    </p:spTree>
    <p:extLst>
      <p:ext uri="{BB962C8B-B14F-4D97-AF65-F5344CB8AC3E}">
        <p14:creationId xmlns:p14="http://schemas.microsoft.com/office/powerpoint/2010/main" val="4111182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SaaS vs PaaS vs IaaS (1)</a:t>
            </a:r>
          </a:p>
        </p:txBody>
      </p:sp>
      <p:sp>
        <p:nvSpPr>
          <p:cNvPr id="3" name="Content Placeholder 2"/>
          <p:cNvSpPr>
            <a:spLocks noGrp="1"/>
          </p:cNvSpPr>
          <p:nvPr>
            <p:ph idx="1"/>
          </p:nvPr>
        </p:nvSpPr>
        <p:spPr>
          <a:xfrm>
            <a:off x="838200" y="1814992"/>
            <a:ext cx="10515600" cy="4351338"/>
          </a:xfrm>
        </p:spPr>
        <p:txBody>
          <a:bodyPr>
            <a:normAutofit/>
          </a:bodyPr>
          <a:lstStyle/>
          <a:p>
            <a:r>
              <a:rPr lang="en-GB" sz="3600" dirty="0"/>
              <a:t>SaaS, </a:t>
            </a:r>
            <a:r>
              <a:rPr lang="en-GB" sz="3600" dirty="0" err="1"/>
              <a:t>Paas</a:t>
            </a:r>
            <a:r>
              <a:rPr lang="en-GB" sz="3600" dirty="0"/>
              <a:t>, IaaS are not mutually exclusive; most organizations use more than one, and many larger organizations today use all three, often in combination with traditional IT</a:t>
            </a:r>
          </a:p>
        </p:txBody>
      </p:sp>
    </p:spTree>
    <p:extLst>
      <p:ext uri="{BB962C8B-B14F-4D97-AF65-F5344CB8AC3E}">
        <p14:creationId xmlns:p14="http://schemas.microsoft.com/office/powerpoint/2010/main" val="3650831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SaaS vs PaaS vs IaaS (2)</a:t>
            </a:r>
          </a:p>
        </p:txBody>
      </p:sp>
      <p:sp>
        <p:nvSpPr>
          <p:cNvPr id="3" name="Content Placeholder 2"/>
          <p:cNvSpPr>
            <a:spLocks noGrp="1"/>
          </p:cNvSpPr>
          <p:nvPr>
            <p:ph idx="1"/>
          </p:nvPr>
        </p:nvSpPr>
        <p:spPr/>
        <p:txBody>
          <a:bodyPr>
            <a:normAutofit/>
          </a:bodyPr>
          <a:lstStyle/>
          <a:p>
            <a:r>
              <a:rPr lang="en-GB" sz="3600" dirty="0"/>
              <a:t>The as-a-service solution a customer chooses depends first on the functionality the customer requires, and the expertise it has on staff</a:t>
            </a:r>
          </a:p>
          <a:p>
            <a:pPr lvl="1"/>
            <a:r>
              <a:rPr lang="en-GB" sz="3200" dirty="0"/>
              <a:t>For example, an organization without the in-house IT expertise for configuring and operating remote servers isn't well matched to IaaS</a:t>
            </a:r>
          </a:p>
          <a:p>
            <a:pPr lvl="1"/>
            <a:r>
              <a:rPr lang="en-GB" sz="3200" dirty="0"/>
              <a:t>An organization without a development team has no need for PaaS</a:t>
            </a:r>
          </a:p>
        </p:txBody>
      </p:sp>
    </p:spTree>
    <p:extLst>
      <p:ext uri="{BB962C8B-B14F-4D97-AF65-F5344CB8AC3E}">
        <p14:creationId xmlns:p14="http://schemas.microsoft.com/office/powerpoint/2010/main" val="2041372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SaaS vs PaaS vs IaaS (3)</a:t>
            </a:r>
          </a:p>
        </p:txBody>
      </p:sp>
      <p:sp>
        <p:nvSpPr>
          <p:cNvPr id="3" name="Content Placeholder 2"/>
          <p:cNvSpPr>
            <a:spLocks noGrp="1"/>
          </p:cNvSpPr>
          <p:nvPr>
            <p:ph idx="1"/>
          </p:nvPr>
        </p:nvSpPr>
        <p:spPr/>
        <p:txBody>
          <a:bodyPr>
            <a:normAutofit/>
          </a:bodyPr>
          <a:lstStyle/>
          <a:p>
            <a:r>
              <a:rPr lang="en-GB" sz="3600" dirty="0"/>
              <a:t>In some cases, any of the three 'as-a-service' models will offer a viable solution</a:t>
            </a:r>
          </a:p>
          <a:p>
            <a:r>
              <a:rPr lang="en-GB" sz="3600" dirty="0"/>
              <a:t>In these cases, organizations typically compare the alternatives based on the management ease they offer, vs. the control they give up</a:t>
            </a:r>
          </a:p>
        </p:txBody>
      </p:sp>
    </p:spTree>
    <p:extLst>
      <p:ext uri="{BB962C8B-B14F-4D97-AF65-F5344CB8AC3E}">
        <p14:creationId xmlns:p14="http://schemas.microsoft.com/office/powerpoint/2010/main" val="2571043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Management ease vs complete control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5" y="1421554"/>
            <a:ext cx="9195370" cy="5618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7092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9C5D-9110-F1D2-8004-7A5E65D89807}"/>
              </a:ext>
            </a:extLst>
          </p:cNvPr>
          <p:cNvSpPr>
            <a:spLocks noGrp="1"/>
          </p:cNvSpPr>
          <p:nvPr>
            <p:ph type="title"/>
          </p:nvPr>
        </p:nvSpPr>
        <p:spPr/>
        <p:txBody>
          <a:bodyPr/>
          <a:lstStyle/>
          <a:p>
            <a:r>
              <a:rPr lang="en-AU" dirty="0"/>
              <a:t>Review</a:t>
            </a:r>
            <a:endParaRPr lang="x-none" dirty="0"/>
          </a:p>
        </p:txBody>
      </p:sp>
    </p:spTree>
    <p:extLst>
      <p:ext uri="{BB962C8B-B14F-4D97-AF65-F5344CB8AC3E}">
        <p14:creationId xmlns:p14="http://schemas.microsoft.com/office/powerpoint/2010/main" val="3500717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55" y="1390270"/>
            <a:ext cx="9144000" cy="1790700"/>
          </a:xfrm>
        </p:spPr>
        <p:txBody>
          <a:bodyPr>
            <a:noAutofit/>
          </a:bodyPr>
          <a:lstStyle/>
          <a:p>
            <a:r>
              <a:rPr lang="en-US" sz="6600" dirty="0"/>
              <a:t>COMP3017 </a:t>
            </a:r>
            <a:br>
              <a:rPr lang="en-US" sz="4950" dirty="0"/>
            </a:br>
            <a:r>
              <a:rPr lang="en-US" sz="4950" dirty="0"/>
              <a:t>Service Computing</a:t>
            </a:r>
            <a:endParaRPr lang="en-US" sz="3300" dirty="0"/>
          </a:p>
        </p:txBody>
      </p:sp>
    </p:spTree>
    <p:extLst>
      <p:ext uri="{BB962C8B-B14F-4D97-AF65-F5344CB8AC3E}">
        <p14:creationId xmlns:p14="http://schemas.microsoft.com/office/powerpoint/2010/main" val="20956254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86272A7-58B8-9660-6DE7-BF8DF888D14E}"/>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GB" sz="2800" dirty="0"/>
              <a:t>Which one of the following provides the resources or services such as virtual infrastructure, virtual machines, virtual storage, and several other hardware assets?</a:t>
            </a:r>
          </a:p>
        </p:txBody>
      </p:sp>
      <p:sp>
        <p:nvSpPr>
          <p:cNvPr id="7" name="文本框 6">
            <a:extLst>
              <a:ext uri="{FF2B5EF4-FFF2-40B4-BE49-F238E27FC236}">
                <a16:creationId xmlns:a16="http://schemas.microsoft.com/office/drawing/2014/main" id="{E76E1189-56B1-0EE6-0F59-F020887DEBB3}"/>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97251D77-4135-DF7B-4074-322D1535F2C5}"/>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48BC3589-4AE9-EBCA-35C2-C5E7A92ABEC5}"/>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1C0A0CDB-A98F-61EE-E151-A06477D10088}"/>
              </a:ext>
            </a:extLst>
          </p:cNvPr>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F79FFFA-3EF7-8363-56B1-E036508E97E2}"/>
              </a:ext>
            </a:extLst>
          </p:cNvPr>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5035CC17-6E8F-C9C3-DBC5-70E0144F7F68}"/>
              </a:ext>
            </a:extLst>
          </p:cNvPr>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383FA9DB-4471-FC6A-3FFB-D0CA36C37CF4}"/>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7B4DBD4A-D654-D5DE-E19B-6654A7BC4E32}"/>
              </a:ext>
            </a:extLst>
          </p:cNvPr>
          <p:cNvGrpSpPr/>
          <p:nvPr>
            <p:custDataLst>
              <p:tags r:id="rId10"/>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7CC662EE-CC94-5B1B-A8A5-E4DD3D1B6D38}"/>
                </a:ext>
              </a:extLst>
            </p:cNvPr>
            <p:cNvSpPr/>
            <p:nvPr>
              <p:custDataLst>
                <p:tags r:id="rId13"/>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E8F0CC4F-6C40-2290-8903-0E6F00A464A9}"/>
                </a:ext>
              </a:extLst>
            </p:cNvPr>
            <p:cNvSpPr/>
            <p:nvPr>
              <p:custDataLst>
                <p:tags r:id="rId14"/>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5A874EAD-FF5F-E052-339B-EC664730DF9F}"/>
                </a:ext>
              </a:extLst>
            </p:cNvPr>
            <p:cNvSpPr txBox="1"/>
            <p:nvPr>
              <p:custDataLst>
                <p:tags r:id="rId15"/>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3B5CE95D-B3D5-20E3-9E64-D5F5F7C7A8A0}"/>
                </a:ext>
              </a:extLst>
            </p:cNvPr>
            <p:cNvSpPr txBox="1"/>
            <p:nvPr>
              <p:custDataLst>
                <p:tags r:id="rId16"/>
              </p:custDataLst>
            </p:nvPr>
          </p:nvSpPr>
          <p:spPr>
            <a:xfrm>
              <a:off x="3022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11E8527C-357D-68FB-C2FB-0F7EA45B253E}"/>
              </a:ext>
            </a:extLst>
          </p:cNvPr>
          <p:cNvPicPr>
            <a:picLocks/>
          </p:cNvPicPr>
          <p:nvPr>
            <p:custDataLst>
              <p:tags r:id="rId11"/>
            </p:custDataLst>
          </p:nvPr>
        </p:nvPicPr>
        <p:blipFill>
          <a:blip r:embed="rId18">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4" name="文本框 3">
            <a:extLst>
              <a:ext uri="{FF2B5EF4-FFF2-40B4-BE49-F238E27FC236}">
                <a16:creationId xmlns:a16="http://schemas.microsoft.com/office/drawing/2014/main" id="{2E034878-1CC0-5254-C9A6-0B5A01119205}"/>
              </a:ext>
            </a:extLst>
          </p:cNvPr>
          <p:cNvSpPr txBox="1"/>
          <p:nvPr>
            <p:custDataLst>
              <p:tags r:id="rId12"/>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r>
              <a:rPr 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No answer，press the setting on the right side</a:t>
            </a:r>
            <a:endParaRPr lang="x-none"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3458493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86272A7-58B8-9660-6DE7-BF8DF888D14E}"/>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GB" sz="2800" dirty="0"/>
              <a:t>Which one of the following provides the resources or services such as virtual infrastructure, virtual machines, virtual storage, and several other hardware assets?</a:t>
            </a:r>
          </a:p>
        </p:txBody>
      </p:sp>
      <p:sp>
        <p:nvSpPr>
          <p:cNvPr id="7" name="文本框 6">
            <a:extLst>
              <a:ext uri="{FF2B5EF4-FFF2-40B4-BE49-F238E27FC236}">
                <a16:creationId xmlns:a16="http://schemas.microsoft.com/office/drawing/2014/main" id="{E76E1189-56B1-0EE6-0F59-F020887DEBB3}"/>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97251D77-4135-DF7B-4074-322D1535F2C5}"/>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48BC3589-4AE9-EBCA-35C2-C5E7A92ABEC5}"/>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1C0A0CDB-A98F-61EE-E151-A06477D10088}"/>
              </a:ext>
            </a:extLst>
          </p:cNvPr>
          <p:cNvSpPr>
            <a:spLocks noChangeAspect="1"/>
          </p:cNvSpPr>
          <p:nvPr>
            <p:custDataLst>
              <p:tags r:id="rId6"/>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F79FFFA-3EF7-8363-56B1-E036508E97E2}"/>
              </a:ext>
            </a:extLst>
          </p:cNvPr>
          <p:cNvSpPr>
            <a:spLocks noChangeAspect="1"/>
          </p:cNvSpPr>
          <p:nvPr>
            <p:custDataLst>
              <p:tags r:id="rId7"/>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5035CC17-6E8F-C9C3-DBC5-70E0144F7F68}"/>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383FA9DB-4471-FC6A-3FFB-D0CA36C37CF4}"/>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7B4DBD4A-D654-D5DE-E19B-6654A7BC4E32}"/>
              </a:ext>
            </a:extLst>
          </p:cNvPr>
          <p:cNvGrpSpPr/>
          <p:nvPr>
            <p:custDataLst>
              <p:tags r:id="rId10"/>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7CC662EE-CC94-5B1B-A8A5-E4DD3D1B6D38}"/>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E8F0CC4F-6C40-2290-8903-0E6F00A464A9}"/>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5A874EAD-FF5F-E052-339B-EC664730DF9F}"/>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3B5CE95D-B3D5-20E3-9E64-D5F5F7C7A8A0}"/>
                </a:ext>
              </a:extLst>
            </p:cNvPr>
            <p:cNvSpPr txBox="1"/>
            <p:nvPr>
              <p:custDataLst>
                <p:tags r:id="rId15"/>
              </p:custDataLst>
            </p:nvPr>
          </p:nvSpPr>
          <p:spPr>
            <a:xfrm>
              <a:off x="3022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11E8527C-357D-68FB-C2FB-0F7EA45B253E}"/>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2422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Discussion</a:t>
            </a:r>
          </a:p>
        </p:txBody>
      </p:sp>
      <p:sp>
        <p:nvSpPr>
          <p:cNvPr id="3" name="Content Placeholder 2"/>
          <p:cNvSpPr>
            <a:spLocks noGrp="1"/>
          </p:cNvSpPr>
          <p:nvPr>
            <p:ph idx="1"/>
          </p:nvPr>
        </p:nvSpPr>
        <p:spPr/>
        <p:txBody>
          <a:bodyPr>
            <a:normAutofit/>
          </a:bodyPr>
          <a:lstStyle/>
          <a:p>
            <a:r>
              <a:rPr lang="en-GB" sz="4000" dirty="0"/>
              <a:t>In the IaaS (Infrastructure as a service) service provider maintains all the infrastructure, while the client is responsible for several other deployment aspects.</a:t>
            </a:r>
          </a:p>
        </p:txBody>
      </p:sp>
    </p:spTree>
    <p:extLst>
      <p:ext uri="{BB962C8B-B14F-4D97-AF65-F5344CB8AC3E}">
        <p14:creationId xmlns:p14="http://schemas.microsoft.com/office/powerpoint/2010/main" val="1810051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Azure is a public cloud computing platform—with solutions including Infrastructure as a Service (IaaS), Platform as a Service (PaaS), and Software as a Service (SaaS) that can be used for services such as analytics, virtual computing, storage, networking, and much more.</a:t>
            </a:r>
          </a:p>
          <a:p>
            <a:r>
              <a:rPr lang="en-GB" dirty="0"/>
              <a:t>It has more than 200 products and cloud services </a:t>
            </a:r>
          </a:p>
          <a:p>
            <a:r>
              <a:rPr lang="en-GB" dirty="0"/>
              <a:t>For the project you are currently working on, you plan to provide Infrastructure as a Service (IaaS) resources in Azure. Which resource is an example of IaaS? </a:t>
            </a:r>
          </a:p>
          <a:p>
            <a:endParaRPr lang="en-GB" dirty="0"/>
          </a:p>
        </p:txBody>
      </p:sp>
    </p:spTree>
    <p:extLst>
      <p:ext uri="{BB962C8B-B14F-4D97-AF65-F5344CB8AC3E}">
        <p14:creationId xmlns:p14="http://schemas.microsoft.com/office/powerpoint/2010/main" val="243960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1E14B7C3-9BA7-203F-3603-CC731841C406}"/>
              </a:ext>
            </a:extLst>
          </p:cNvPr>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a:solidFill>
                <a:srgbClr val="FFFFFF"/>
              </a:solidFill>
            </a:endParaRPr>
          </a:p>
        </p:txBody>
      </p:sp>
      <p:sp>
        <p:nvSpPr>
          <p:cNvPr id="6" name="文本框 5">
            <a:extLst>
              <a:ext uri="{FF2B5EF4-FFF2-40B4-BE49-F238E27FC236}">
                <a16:creationId xmlns:a16="http://schemas.microsoft.com/office/drawing/2014/main" id="{3517DCB6-2EF9-3B4A-DE10-80D03A6992B1}"/>
              </a:ext>
            </a:extLst>
          </p:cNvPr>
          <p:cNvSpPr txBox="1"/>
          <p:nvPr>
            <p:custDataLst>
              <p:tags r:id="rId3"/>
            </p:custDataLst>
          </p:nvPr>
        </p:nvSpPr>
        <p:spPr>
          <a:xfrm>
            <a:off x="1219200" y="894271"/>
            <a:ext cx="9753600" cy="2143125"/>
          </a:xfrm>
          <a:prstGeom prst="rect">
            <a:avLst/>
          </a:prstGeom>
          <a:noFill/>
        </p:spPr>
        <p:txBody>
          <a:bodyPr vert="horz" wrap="square" rtlCol="0" anchor="ctr" anchorCtr="0">
            <a:noAutofit/>
          </a:bodyPr>
          <a:lstStyle/>
          <a:p>
            <a:r>
              <a:rPr 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Azure is a public cloud computing platform—with solutions including Infrastructure as a Service (IaaS), Platform as a Service (PaaS), and Software as a Service (SaaS) that can be used for services such as analytics, virtual computing, storage, networking, and much more.</a:t>
            </a:r>
          </a:p>
          <a:p>
            <a:r>
              <a:rPr 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 has more than 200 products and cloud services </a:t>
            </a:r>
          </a:p>
          <a:p>
            <a:r>
              <a:rPr 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 the project you are currently working on, you plan to provide Infrastructure as a Service (IaaS) resources in Azure. Which resource is an example of IaaS? </a:t>
            </a:r>
          </a:p>
        </p:txBody>
      </p:sp>
      <p:sp>
        <p:nvSpPr>
          <p:cNvPr id="7" name="文本框 6">
            <a:extLst>
              <a:ext uri="{FF2B5EF4-FFF2-40B4-BE49-F238E27FC236}">
                <a16:creationId xmlns:a16="http://schemas.microsoft.com/office/drawing/2014/main" id="{F8CC24C7-344F-800D-537A-4925CC316046}"/>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 Azure web app</a:t>
            </a:r>
          </a:p>
        </p:txBody>
      </p:sp>
      <p:sp>
        <p:nvSpPr>
          <p:cNvPr id="8" name="文本框 7">
            <a:extLst>
              <a:ext uri="{FF2B5EF4-FFF2-40B4-BE49-F238E27FC236}">
                <a16:creationId xmlns:a16="http://schemas.microsoft.com/office/drawing/2014/main" id="{CF21645B-4F2D-F54E-67A5-886589D7085A}"/>
              </a:ext>
            </a:extLst>
          </p:cNvPr>
          <p:cNvSpPr txBox="1"/>
          <p:nvPr>
            <p:custDataLst>
              <p:tags r:id="rId5"/>
            </p:custDataLst>
          </p:nvPr>
        </p:nvSpPr>
        <p:spPr>
          <a:xfrm>
            <a:off x="2438400" y="34718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 Azure virtual machine</a:t>
            </a:r>
          </a:p>
        </p:txBody>
      </p:sp>
      <p:sp>
        <p:nvSpPr>
          <p:cNvPr id="9" name="文本框 8">
            <a:extLst>
              <a:ext uri="{FF2B5EF4-FFF2-40B4-BE49-F238E27FC236}">
                <a16:creationId xmlns:a16="http://schemas.microsoft.com/office/drawing/2014/main" id="{CB2B8B59-C21F-1C1C-A56E-D6194C7582E5}"/>
              </a:ext>
            </a:extLst>
          </p:cNvPr>
          <p:cNvSpPr txBox="1"/>
          <p:nvPr>
            <p:custDataLst>
              <p:tags r:id="rId6"/>
            </p:custDataLst>
          </p:nvPr>
        </p:nvSpPr>
        <p:spPr>
          <a:xfrm>
            <a:off x="2438400" y="41576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 Azure logic app</a:t>
            </a:r>
          </a:p>
        </p:txBody>
      </p:sp>
      <p:sp>
        <p:nvSpPr>
          <p:cNvPr id="10" name="文本框 9">
            <a:extLst>
              <a:ext uri="{FF2B5EF4-FFF2-40B4-BE49-F238E27FC236}">
                <a16:creationId xmlns:a16="http://schemas.microsoft.com/office/drawing/2014/main" id="{515B70D4-4486-02C2-DD70-2DB72A6452FD}"/>
              </a:ext>
            </a:extLst>
          </p:cNvPr>
          <p:cNvSpPr txBox="1"/>
          <p:nvPr>
            <p:custDataLst>
              <p:tags r:id="rId7"/>
            </p:custDataLst>
          </p:nvPr>
        </p:nvSpPr>
        <p:spPr>
          <a:xfrm>
            <a:off x="2438400" y="48434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 Azure SQL database</a:t>
            </a:r>
          </a:p>
        </p:txBody>
      </p:sp>
      <p:sp>
        <p:nvSpPr>
          <p:cNvPr id="11" name="椭圆 10">
            <a:extLst>
              <a:ext uri="{FF2B5EF4-FFF2-40B4-BE49-F238E27FC236}">
                <a16:creationId xmlns:a16="http://schemas.microsoft.com/office/drawing/2014/main" id="{DC8F2524-0E9B-8396-469D-A9CAC4FE1556}"/>
              </a:ext>
            </a:extLst>
          </p:cNvPr>
          <p:cNvSpPr>
            <a:spLocks noChangeAspect="1"/>
          </p:cNvSpPr>
          <p:nvPr>
            <p:custDataLst>
              <p:tags r:id="rId8"/>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DE93A0E6-918F-4E84-9CB5-012554EDF5EE}"/>
              </a:ext>
            </a:extLst>
          </p:cNvPr>
          <p:cNvSpPr>
            <a:spLocks noChangeAspect="1"/>
          </p:cNvSpPr>
          <p:nvPr>
            <p:custDataLst>
              <p:tags r:id="rId9"/>
            </p:custDataLst>
          </p:nvPr>
        </p:nvSpPr>
        <p:spPr>
          <a:xfrm>
            <a:off x="1571625" y="35361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EF172223-47D5-2418-5572-B6D819903993}"/>
              </a:ext>
            </a:extLst>
          </p:cNvPr>
          <p:cNvSpPr>
            <a:spLocks noChangeAspect="1"/>
          </p:cNvSpPr>
          <p:nvPr>
            <p:custDataLst>
              <p:tags r:id="rId10"/>
            </p:custDataLst>
          </p:nvPr>
        </p:nvSpPr>
        <p:spPr>
          <a:xfrm>
            <a:off x="1571625" y="42219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2FBA5020-51F2-5A48-8A5A-8E645139A7E2}"/>
              </a:ext>
            </a:extLst>
          </p:cNvPr>
          <p:cNvSpPr>
            <a:spLocks noChangeAspect="1"/>
          </p:cNvSpPr>
          <p:nvPr>
            <p:custDataLst>
              <p:tags r:id="rId11"/>
            </p:custDataLst>
          </p:nvPr>
        </p:nvSpPr>
        <p:spPr>
          <a:xfrm>
            <a:off x="1571625" y="49077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83A20A78-1187-4434-ED62-E6B6FFDEB8AC}"/>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文本框 26">
            <a:extLst>
              <a:ext uri="{FF2B5EF4-FFF2-40B4-BE49-F238E27FC236}">
                <a16:creationId xmlns:a16="http://schemas.microsoft.com/office/drawing/2014/main" id="{3D1142A5-8AA6-5073-D395-A582D58621EB}"/>
              </a:ext>
            </a:extLst>
          </p:cNvPr>
          <p:cNvSpPr txBox="1"/>
          <p:nvPr>
            <p:custDataLst>
              <p:tags r:id="rId13"/>
            </p:custDataLst>
          </p:nvPr>
        </p:nvSpPr>
        <p:spPr>
          <a:xfrm>
            <a:off x="12661900" y="6326832"/>
            <a:ext cx="3662680" cy="461665"/>
          </a:xfrm>
          <a:prstGeom prst="rect">
            <a:avLst/>
          </a:prstGeom>
          <a:solidFill>
            <a:srgbClr val="FBFAEF"/>
          </a:solidFill>
          <a:ln w="12700">
            <a:noFill/>
          </a:ln>
        </p:spPr>
        <p:txBody>
          <a:bodyPr vert="horz" rtlCol="0" anchor="ctr">
            <a:spAutoFit/>
          </a:bodyPr>
          <a:lstStyle/>
          <a:p>
            <a:r>
              <a:rPr 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Text\Image\Formula are allowed and all the content should be placed in this area</a:t>
            </a:r>
            <a:endParaRPr lang="x-none"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8" name="文本框 27">
            <a:extLst>
              <a:ext uri="{FF2B5EF4-FFF2-40B4-BE49-F238E27FC236}">
                <a16:creationId xmlns:a16="http://schemas.microsoft.com/office/drawing/2014/main" id="{596C641E-9963-518A-EA5B-57ABD26EF7F9}"/>
              </a:ext>
            </a:extLst>
          </p:cNvPr>
          <p:cNvSpPr txBox="1"/>
          <p:nvPr>
            <p:custDataLst>
              <p:tags r:id="rId14"/>
            </p:custDataLst>
          </p:nvPr>
        </p:nvSpPr>
        <p:spPr>
          <a:xfrm>
            <a:off x="12744704" y="1270000"/>
            <a:ext cx="3332480" cy="1569660"/>
          </a:xfrm>
          <a:prstGeom prst="rect">
            <a:avLst/>
          </a:prstGeom>
          <a:noFill/>
        </p:spPr>
        <p:txBody>
          <a:bodyPr vert="horz"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Calibri" panose="020F0502020204030204"/>
                <a:ea typeface="+mn-ea"/>
                <a:cs typeface="+mn-cs"/>
              </a:rPr>
              <a:t>We can control hardware using IaaS resources</a:t>
            </a:r>
            <a:endPar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 name="组合 25">
            <a:extLst>
              <a:ext uri="{FF2B5EF4-FFF2-40B4-BE49-F238E27FC236}">
                <a16:creationId xmlns:a16="http://schemas.microsoft.com/office/drawing/2014/main" id="{D7A7BB2A-A973-1C13-878D-EE5CBA444F26}"/>
              </a:ext>
            </a:extLst>
          </p:cNvPr>
          <p:cNvGrpSpPr/>
          <p:nvPr>
            <p:custDataLst>
              <p:tags r:id="rId15"/>
            </p:custDataLst>
          </p:nvPr>
        </p:nvGrpSpPr>
        <p:grpSpPr>
          <a:xfrm>
            <a:off x="12585700" y="0"/>
            <a:ext cx="3815080" cy="647700"/>
            <a:chOff x="12585700" y="0"/>
            <a:chExt cx="3815080" cy="647700"/>
          </a:xfrm>
        </p:grpSpPr>
        <p:sp>
          <p:nvSpPr>
            <p:cNvPr id="23" name="RemarkBack">
              <a:extLst>
                <a:ext uri="{FF2B5EF4-FFF2-40B4-BE49-F238E27FC236}">
                  <a16:creationId xmlns:a16="http://schemas.microsoft.com/office/drawing/2014/main" id="{5A2924D8-D67B-B78B-9060-5C77C3835F5B}"/>
                </a:ext>
              </a:extLst>
            </p:cNvPr>
            <p:cNvSpPr/>
            <p:nvPr>
              <p:custDataLst>
                <p:tags r:id="rId23"/>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4" name="RemarkBlock">
              <a:extLst>
                <a:ext uri="{FF2B5EF4-FFF2-40B4-BE49-F238E27FC236}">
                  <a16:creationId xmlns:a16="http://schemas.microsoft.com/office/drawing/2014/main" id="{C0583B66-F2A4-81A5-892A-C8BFD1BDA18B}"/>
                </a:ext>
              </a:extLst>
            </p:cNvPr>
            <p:cNvSpPr/>
            <p:nvPr>
              <p:custDataLst>
                <p:tags r:id="rId24"/>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RemarkTitleText">
              <a:extLst>
                <a:ext uri="{FF2B5EF4-FFF2-40B4-BE49-F238E27FC236}">
                  <a16:creationId xmlns:a16="http://schemas.microsoft.com/office/drawing/2014/main" id="{D8648275-3817-7E02-305D-6048735EC3D2}"/>
                </a:ext>
              </a:extLst>
            </p:cNvPr>
            <p:cNvSpPr txBox="1"/>
            <p:nvPr>
              <p:custDataLst>
                <p:tags r:id="rId25"/>
              </p:custDataLst>
            </p:nvPr>
          </p:nvSpPr>
          <p:spPr>
            <a:xfrm>
              <a:off x="12827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Remark</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nvGrpSpPr>
          <p:cNvPr id="20" name="组合 19">
            <a:extLst>
              <a:ext uri="{FF2B5EF4-FFF2-40B4-BE49-F238E27FC236}">
                <a16:creationId xmlns:a16="http://schemas.microsoft.com/office/drawing/2014/main" id="{9C2AB903-5C87-2445-005F-E47E9261DC51}"/>
              </a:ext>
            </a:extLst>
          </p:cNvPr>
          <p:cNvGrpSpPr/>
          <p:nvPr>
            <p:custDataLst>
              <p:tags r:id="rId16"/>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DED6C970-420C-9B7F-CA84-20BA5B7367D2}"/>
                </a:ext>
              </a:extLst>
            </p:cNvPr>
            <p:cNvSpPr/>
            <p:nvPr>
              <p:custDataLst>
                <p:tags r:id="rId19"/>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FEB6DA67-D1C7-9595-CA45-96869605A9E5}"/>
                </a:ext>
              </a:extLst>
            </p:cNvPr>
            <p:cNvSpPr/>
            <p:nvPr>
              <p:custDataLst>
                <p:tags r:id="rId20"/>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E3330DB3-E73B-25E5-DA89-3D6454D19D16}"/>
                </a:ext>
              </a:extLst>
            </p:cNvPr>
            <p:cNvSpPr txBox="1"/>
            <p:nvPr>
              <p:custDataLst>
                <p:tags r:id="rId21"/>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C419FF3E-07AA-F660-A0E7-4D90C7AE4A44}"/>
                </a:ext>
              </a:extLst>
            </p:cNvPr>
            <p:cNvSpPr txBox="1"/>
            <p:nvPr>
              <p:custDataLst>
                <p:tags r:id="rId22"/>
              </p:custDataLst>
            </p:nvPr>
          </p:nvSpPr>
          <p:spPr>
            <a:xfrm>
              <a:off x="3022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2A2ED561-D951-2919-EFE3-0089D987F150}"/>
              </a:ext>
            </a:extLst>
          </p:cNvPr>
          <p:cNvPicPr>
            <a:picLocks/>
          </p:cNvPicPr>
          <p:nvPr>
            <p:custDataLst>
              <p:tags r:id="rId17"/>
            </p:custDataLst>
          </p:nvPr>
        </p:nvPicPr>
        <p:blipFill>
          <a:blip r:embed="rId2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21" name="文本框 20">
            <a:extLst>
              <a:ext uri="{FF2B5EF4-FFF2-40B4-BE49-F238E27FC236}">
                <a16:creationId xmlns:a16="http://schemas.microsoft.com/office/drawing/2014/main" id="{6D81A666-1DCC-752E-6921-84F4D7ED01DC}"/>
              </a:ext>
            </a:extLst>
          </p:cNvPr>
          <p:cNvSpPr txBox="1"/>
          <p:nvPr>
            <p:custDataLst>
              <p:tags r:id="rId18"/>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r>
              <a:rPr 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No answer，press the setting on the right side</a:t>
            </a:r>
            <a:endParaRPr lang="x-none"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379084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1E14B7C3-9BA7-203F-3603-CC731841C406}"/>
              </a:ext>
            </a:extLst>
          </p:cNvPr>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a:solidFill>
                <a:srgbClr val="FFFFFF"/>
              </a:solidFill>
            </a:endParaRPr>
          </a:p>
        </p:txBody>
      </p:sp>
      <p:sp>
        <p:nvSpPr>
          <p:cNvPr id="6" name="文本框 5">
            <a:extLst>
              <a:ext uri="{FF2B5EF4-FFF2-40B4-BE49-F238E27FC236}">
                <a16:creationId xmlns:a16="http://schemas.microsoft.com/office/drawing/2014/main" id="{3517DCB6-2EF9-3B4A-DE10-80D03A6992B1}"/>
              </a:ext>
            </a:extLst>
          </p:cNvPr>
          <p:cNvSpPr txBox="1"/>
          <p:nvPr>
            <p:custDataLst>
              <p:tags r:id="rId3"/>
            </p:custDataLst>
          </p:nvPr>
        </p:nvSpPr>
        <p:spPr>
          <a:xfrm>
            <a:off x="1219200" y="894271"/>
            <a:ext cx="9753600" cy="2143125"/>
          </a:xfrm>
          <a:prstGeom prst="rect">
            <a:avLst/>
          </a:prstGeom>
          <a:noFill/>
        </p:spPr>
        <p:txBody>
          <a:bodyPr vert="horz" wrap="square" rtlCol="0" anchor="ctr" anchorCtr="0">
            <a:noAutofit/>
          </a:bodyPr>
          <a:lstStyle/>
          <a:p>
            <a:r>
              <a:rPr 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Azure is a public cloud computing platform—with solutions including Infrastructure as a Service (IaaS), Platform as a Service (PaaS), and Software as a Service (SaaS) that can be used for services such as analytics, virtual computing, storage, networking, and much more.</a:t>
            </a:r>
          </a:p>
          <a:p>
            <a:r>
              <a:rPr 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 has more than 200 products and cloud services </a:t>
            </a:r>
          </a:p>
          <a:p>
            <a:r>
              <a:rPr 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 the project you are currently working on, you plan to provide Infrastructure as a Service (IaaS) resources in Azure. Which resource is an example of IaaS? </a:t>
            </a:r>
          </a:p>
        </p:txBody>
      </p:sp>
      <p:sp>
        <p:nvSpPr>
          <p:cNvPr id="7" name="文本框 6">
            <a:extLst>
              <a:ext uri="{FF2B5EF4-FFF2-40B4-BE49-F238E27FC236}">
                <a16:creationId xmlns:a16="http://schemas.microsoft.com/office/drawing/2014/main" id="{F8CC24C7-344F-800D-537A-4925CC316046}"/>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 Azure web app</a:t>
            </a:r>
          </a:p>
        </p:txBody>
      </p:sp>
      <p:sp>
        <p:nvSpPr>
          <p:cNvPr id="8" name="文本框 7">
            <a:extLst>
              <a:ext uri="{FF2B5EF4-FFF2-40B4-BE49-F238E27FC236}">
                <a16:creationId xmlns:a16="http://schemas.microsoft.com/office/drawing/2014/main" id="{CF21645B-4F2D-F54E-67A5-886589D7085A}"/>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 Azure virtual machine</a:t>
            </a:r>
          </a:p>
        </p:txBody>
      </p:sp>
      <p:sp>
        <p:nvSpPr>
          <p:cNvPr id="9" name="文本框 8">
            <a:extLst>
              <a:ext uri="{FF2B5EF4-FFF2-40B4-BE49-F238E27FC236}">
                <a16:creationId xmlns:a16="http://schemas.microsoft.com/office/drawing/2014/main" id="{CB2B8B59-C21F-1C1C-A56E-D6194C7582E5}"/>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 Azure logic app</a:t>
            </a:r>
          </a:p>
        </p:txBody>
      </p:sp>
      <p:sp>
        <p:nvSpPr>
          <p:cNvPr id="10" name="文本框 9">
            <a:extLst>
              <a:ext uri="{FF2B5EF4-FFF2-40B4-BE49-F238E27FC236}">
                <a16:creationId xmlns:a16="http://schemas.microsoft.com/office/drawing/2014/main" id="{515B70D4-4486-02C2-DD70-2DB72A6452FD}"/>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 Azure SQL database</a:t>
            </a:r>
          </a:p>
        </p:txBody>
      </p:sp>
      <p:sp>
        <p:nvSpPr>
          <p:cNvPr id="11" name="椭圆 10">
            <a:extLst>
              <a:ext uri="{FF2B5EF4-FFF2-40B4-BE49-F238E27FC236}">
                <a16:creationId xmlns:a16="http://schemas.microsoft.com/office/drawing/2014/main" id="{DC8F2524-0E9B-8396-469D-A9CAC4FE1556}"/>
              </a:ext>
            </a:extLst>
          </p:cNvPr>
          <p:cNvSpPr>
            <a:spLocks noChangeAspect="1"/>
          </p:cNvSpPr>
          <p:nvPr>
            <p:custDataLst>
              <p:tags r:id="rId8"/>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DE93A0E6-918F-4E84-9CB5-012554EDF5EE}"/>
              </a:ext>
            </a:extLst>
          </p:cNvPr>
          <p:cNvSpPr>
            <a:spLocks noChangeAspect="1"/>
          </p:cNvSpPr>
          <p:nvPr>
            <p:custDataLst>
              <p:tags r:id="rId9"/>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EF172223-47D5-2418-5572-B6D819903993}"/>
              </a:ext>
            </a:extLst>
          </p:cNvPr>
          <p:cNvSpPr>
            <a:spLocks noChangeAspect="1"/>
          </p:cNvSpPr>
          <p:nvPr>
            <p:custDataLst>
              <p:tags r:id="rId10"/>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2FBA5020-51F2-5A48-8A5A-8E645139A7E2}"/>
              </a:ext>
            </a:extLst>
          </p:cNvPr>
          <p:cNvSpPr>
            <a:spLocks noChangeAspect="1"/>
          </p:cNvSpPr>
          <p:nvPr>
            <p:custDataLst>
              <p:tags r:id="rId11"/>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83A20A78-1187-4434-ED62-E6B6FFDEB8AC}"/>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文本框 26">
            <a:extLst>
              <a:ext uri="{FF2B5EF4-FFF2-40B4-BE49-F238E27FC236}">
                <a16:creationId xmlns:a16="http://schemas.microsoft.com/office/drawing/2014/main" id="{3D1142A5-8AA6-5073-D395-A582D58621EB}"/>
              </a:ext>
            </a:extLst>
          </p:cNvPr>
          <p:cNvSpPr txBox="1"/>
          <p:nvPr>
            <p:custDataLst>
              <p:tags r:id="rId13"/>
            </p:custDataLst>
          </p:nvPr>
        </p:nvSpPr>
        <p:spPr>
          <a:xfrm>
            <a:off x="12661900" y="6326832"/>
            <a:ext cx="3662680" cy="461665"/>
          </a:xfrm>
          <a:prstGeom prst="rect">
            <a:avLst/>
          </a:prstGeom>
          <a:solidFill>
            <a:srgbClr val="FBFAEF"/>
          </a:solidFill>
          <a:ln w="12700">
            <a:noFill/>
          </a:ln>
        </p:spPr>
        <p:txBody>
          <a:bodyPr vert="horz" rtlCol="0" anchor="ctr">
            <a:spAutoFit/>
          </a:bodyPr>
          <a:lstStyle/>
          <a:p>
            <a:r>
              <a:rPr 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Text\Image\Formula are allowed and all the content should be placed in this area</a:t>
            </a:r>
            <a:endParaRPr lang="x-none"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8" name="文本框 27">
            <a:extLst>
              <a:ext uri="{FF2B5EF4-FFF2-40B4-BE49-F238E27FC236}">
                <a16:creationId xmlns:a16="http://schemas.microsoft.com/office/drawing/2014/main" id="{596C641E-9963-518A-EA5B-57ABD26EF7F9}"/>
              </a:ext>
            </a:extLst>
          </p:cNvPr>
          <p:cNvSpPr txBox="1"/>
          <p:nvPr>
            <p:custDataLst>
              <p:tags r:id="rId14"/>
            </p:custDataLst>
          </p:nvPr>
        </p:nvSpPr>
        <p:spPr>
          <a:xfrm>
            <a:off x="12744704" y="1270000"/>
            <a:ext cx="3332480" cy="1569660"/>
          </a:xfrm>
          <a:prstGeom prst="rect">
            <a:avLst/>
          </a:prstGeom>
          <a:noFill/>
        </p:spPr>
        <p:txBody>
          <a:bodyPr vert="horz"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Calibri" panose="020F0502020204030204"/>
                <a:ea typeface="+mn-ea"/>
                <a:cs typeface="+mn-cs"/>
              </a:rPr>
              <a:t>We can control hardware using IaaS resources</a:t>
            </a:r>
            <a:endPar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 name="组合 25">
            <a:extLst>
              <a:ext uri="{FF2B5EF4-FFF2-40B4-BE49-F238E27FC236}">
                <a16:creationId xmlns:a16="http://schemas.microsoft.com/office/drawing/2014/main" id="{D7A7BB2A-A973-1C13-878D-EE5CBA444F26}"/>
              </a:ext>
            </a:extLst>
          </p:cNvPr>
          <p:cNvGrpSpPr/>
          <p:nvPr>
            <p:custDataLst>
              <p:tags r:id="rId15"/>
            </p:custDataLst>
          </p:nvPr>
        </p:nvGrpSpPr>
        <p:grpSpPr>
          <a:xfrm>
            <a:off x="12585700" y="0"/>
            <a:ext cx="3815080" cy="647700"/>
            <a:chOff x="12585700" y="0"/>
            <a:chExt cx="3815080" cy="647700"/>
          </a:xfrm>
        </p:grpSpPr>
        <p:sp>
          <p:nvSpPr>
            <p:cNvPr id="23" name="RemarkBack">
              <a:extLst>
                <a:ext uri="{FF2B5EF4-FFF2-40B4-BE49-F238E27FC236}">
                  <a16:creationId xmlns:a16="http://schemas.microsoft.com/office/drawing/2014/main" id="{5A2924D8-D67B-B78B-9060-5C77C3835F5B}"/>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4" name="RemarkBlock">
              <a:extLst>
                <a:ext uri="{FF2B5EF4-FFF2-40B4-BE49-F238E27FC236}">
                  <a16:creationId xmlns:a16="http://schemas.microsoft.com/office/drawing/2014/main" id="{C0583B66-F2A4-81A5-892A-C8BFD1BDA18B}"/>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RemarkTitleText">
              <a:extLst>
                <a:ext uri="{FF2B5EF4-FFF2-40B4-BE49-F238E27FC236}">
                  <a16:creationId xmlns:a16="http://schemas.microsoft.com/office/drawing/2014/main" id="{D8648275-3817-7E02-305D-6048735EC3D2}"/>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Remark</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nvGrpSpPr>
          <p:cNvPr id="20" name="组合 19">
            <a:extLst>
              <a:ext uri="{FF2B5EF4-FFF2-40B4-BE49-F238E27FC236}">
                <a16:creationId xmlns:a16="http://schemas.microsoft.com/office/drawing/2014/main" id="{9C2AB903-5C87-2445-005F-E47E9261DC51}"/>
              </a:ext>
            </a:extLst>
          </p:cNvPr>
          <p:cNvGrpSpPr/>
          <p:nvPr>
            <p:custDataLst>
              <p:tags r:id="rId16"/>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DED6C970-420C-9B7F-CA84-20BA5B7367D2}"/>
                </a:ext>
              </a:extLst>
            </p:cNvPr>
            <p:cNvSpPr/>
            <p:nvPr>
              <p:custDataLst>
                <p:tags r:id="rId1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FEB6DA67-D1C7-9595-CA45-96869605A9E5}"/>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E3330DB3-E73B-25E5-DA89-3D6454D19D16}"/>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C419FF3E-07AA-F660-A0E7-4D90C7AE4A44}"/>
                </a:ext>
              </a:extLst>
            </p:cNvPr>
            <p:cNvSpPr txBox="1"/>
            <p:nvPr>
              <p:custDataLst>
                <p:tags r:id="rId21"/>
              </p:custDataLst>
            </p:nvPr>
          </p:nvSpPr>
          <p:spPr>
            <a:xfrm>
              <a:off x="3022918" y="109220"/>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2A2ED561-D951-2919-EFE3-0089D987F150}"/>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905032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B434074-1F20-139C-100A-A5FFAF1B4B7A}"/>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GB" sz="4000" dirty="0"/>
              <a:t>Which one of the following can be considered as the most complete cloud computing service model? </a:t>
            </a:r>
          </a:p>
        </p:txBody>
      </p:sp>
      <p:sp>
        <p:nvSpPr>
          <p:cNvPr id="7" name="文本框 6">
            <a:extLst>
              <a:ext uri="{FF2B5EF4-FFF2-40B4-BE49-F238E27FC236}">
                <a16:creationId xmlns:a16="http://schemas.microsoft.com/office/drawing/2014/main" id="{C3A41957-4551-0CBF-94D7-5F2C6BB42C83}"/>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 – Infrastructure as a Service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58656D7-9170-58ED-ABE2-9881D9CF1437}"/>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 - Platform as a Service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D8453C83-0123-129F-FD4C-A1A7C5668DC9}"/>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 – Software as a Service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7C20983-216D-3032-A3EF-A5E04D8C5D31}"/>
              </a:ext>
            </a:extLst>
          </p:cNvPr>
          <p:cNvSpPr>
            <a:spLocks noChangeAspect="1"/>
          </p:cNvSpPr>
          <p:nvPr>
            <p:custDataLst>
              <p:tags r:id="rId6"/>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5856AB9-857A-93E4-54AC-3D6E685684FD}"/>
              </a:ext>
            </a:extLst>
          </p:cNvPr>
          <p:cNvSpPr>
            <a:spLocks noChangeAspect="1"/>
          </p:cNvSpPr>
          <p:nvPr>
            <p:custDataLst>
              <p:tags r:id="rId7"/>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C553B4B3-B589-380C-781B-F7B10A84B7A1}"/>
              </a:ext>
            </a:extLst>
          </p:cNvPr>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Rounded Rectangle 20"/>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GB" sz="1600">
                <a:solidFill>
                  <a:srgbClr val="FFFFFF"/>
                </a:solidFill>
                <a:latin typeface="Microsoft Yahei"/>
                <a:ea typeface="Microsoft Yahei"/>
                <a:sym typeface="Microsoft Yahei"/>
              </a:rPr>
              <a:t>Submit</a:t>
            </a:r>
          </a:p>
        </p:txBody>
      </p:sp>
      <p:grpSp>
        <p:nvGrpSpPr>
          <p:cNvPr id="20" name="组合 19">
            <a:extLst>
              <a:ext uri="{FF2B5EF4-FFF2-40B4-BE49-F238E27FC236}">
                <a16:creationId xmlns:a16="http://schemas.microsoft.com/office/drawing/2014/main" id="{F21BB5E4-03D2-2968-A0CF-B37D3F9FBCF7}"/>
              </a:ext>
            </a:extLst>
          </p:cNvPr>
          <p:cNvGrpSpPr/>
          <p:nvPr>
            <p:custDataLst>
              <p:tags r:id="rId10"/>
            </p:custDataLst>
          </p:nvPr>
        </p:nvGrpSpPr>
        <p:grpSpPr>
          <a:xfrm>
            <a:off x="0" y="0"/>
            <a:ext cx="12192000" cy="635000"/>
            <a:chOff x="0" y="-10274"/>
            <a:chExt cx="12192000" cy="635000"/>
          </a:xfrm>
        </p:grpSpPr>
        <p:sp>
          <p:nvSpPr>
            <p:cNvPr id="16" name="TitleBackground">
              <a:extLst>
                <a:ext uri="{FF2B5EF4-FFF2-40B4-BE49-F238E27FC236}">
                  <a16:creationId xmlns:a16="http://schemas.microsoft.com/office/drawing/2014/main" id="{A0DAF945-6383-9A75-7631-67F087636F0C}"/>
                </a:ext>
              </a:extLst>
            </p:cNvPr>
            <p:cNvSpPr/>
            <p:nvPr>
              <p:custDataLst>
                <p:tags r:id="rId13"/>
              </p:custDataLst>
            </p:nvPr>
          </p:nvSpPr>
          <p:spPr>
            <a:xfrm>
              <a:off x="0" y="-10274"/>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3B282BC6-79C5-1AD5-64A4-34FAF28128AE}"/>
                </a:ext>
              </a:extLst>
            </p:cNvPr>
            <p:cNvSpPr/>
            <p:nvPr>
              <p:custDataLst>
                <p:tags r:id="rId14"/>
              </p:custDataLst>
            </p:nvPr>
          </p:nvSpPr>
          <p:spPr>
            <a:xfrm>
              <a:off x="0" y="-10274"/>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D07524E4-F39D-6B1F-267E-1F9350E92BCD}"/>
                </a:ext>
              </a:extLst>
            </p:cNvPr>
            <p:cNvSpPr txBox="1"/>
            <p:nvPr>
              <p:custDataLst>
                <p:tags r:id="rId15"/>
              </p:custDataLst>
            </p:nvPr>
          </p:nvSpPr>
          <p:spPr>
            <a:xfrm>
              <a:off x="254000" y="-10274"/>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DDE18C89-8148-0DF8-47B9-4EACE38037AC}"/>
                </a:ext>
              </a:extLst>
            </p:cNvPr>
            <p:cNvSpPr txBox="1"/>
            <p:nvPr>
              <p:custDataLst>
                <p:tags r:id="rId16"/>
              </p:custDataLst>
            </p:nvPr>
          </p:nvSpPr>
          <p:spPr>
            <a:xfrm>
              <a:off x="3022918" y="98946"/>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F57612A6-B37B-D599-E5F1-C4AA1CE28DC5}"/>
              </a:ext>
            </a:extLst>
          </p:cNvPr>
          <p:cNvPicPr>
            <a:picLocks/>
          </p:cNvPicPr>
          <p:nvPr>
            <p:custDataLst>
              <p:tags r:id="rId11"/>
            </p:custDataLst>
          </p:nvPr>
        </p:nvPicPr>
        <p:blipFill>
          <a:blip r:embed="rId18">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4" name="TextBox 3"/>
          <p:cNvSpPr txBox="1"/>
          <p:nvPr>
            <p:custDataLst>
              <p:tags r:id="rId12"/>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r>
              <a:rPr lang="en-GB" sz="1600">
                <a:solidFill>
                  <a:srgbClr val="F84F41"/>
                </a:solidFill>
                <a:latin typeface="Microsoft Yahei"/>
                <a:ea typeface="Microsoft Yahei"/>
                <a:sym typeface="Microsoft Yahei"/>
              </a:rPr>
              <a:t>No answer，press the setting on the right side</a:t>
            </a:r>
          </a:p>
        </p:txBody>
      </p:sp>
    </p:spTree>
    <p:custDataLst>
      <p:tags r:id="rId1"/>
    </p:custDataLst>
    <p:extLst>
      <p:ext uri="{BB962C8B-B14F-4D97-AF65-F5344CB8AC3E}">
        <p14:creationId xmlns:p14="http://schemas.microsoft.com/office/powerpoint/2010/main" val="94400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B434074-1F20-139C-100A-A5FFAF1B4B7A}"/>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GB" sz="4000" dirty="0"/>
              <a:t>Which one of the following can be considered as the most complete cloud computing service model? </a:t>
            </a:r>
          </a:p>
        </p:txBody>
      </p:sp>
      <p:sp>
        <p:nvSpPr>
          <p:cNvPr id="7" name="文本框 6">
            <a:extLst>
              <a:ext uri="{FF2B5EF4-FFF2-40B4-BE49-F238E27FC236}">
                <a16:creationId xmlns:a16="http://schemas.microsoft.com/office/drawing/2014/main" id="{C3A41957-4551-0CBF-94D7-5F2C6BB42C83}"/>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 – Infrastructure as a Service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58656D7-9170-58ED-ABE2-9881D9CF1437}"/>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 - Platform as a Service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D8453C83-0123-129F-FD4C-A1A7C5668DC9}"/>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AU"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 – Software as a Service</a:t>
            </a:r>
            <a:endParaRPr lang="x-none"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7C20983-216D-3032-A3EF-A5E04D8C5D31}"/>
              </a:ext>
            </a:extLst>
          </p:cNvPr>
          <p:cNvSpPr>
            <a:spLocks noChangeAspect="1"/>
          </p:cNvSpPr>
          <p:nvPr>
            <p:custDataLst>
              <p:tags r:id="rId6"/>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5856AB9-857A-93E4-54AC-3D6E685684FD}"/>
              </a:ext>
            </a:extLst>
          </p:cNvPr>
          <p:cNvSpPr>
            <a:spLocks noChangeAspect="1"/>
          </p:cNvSpPr>
          <p:nvPr>
            <p:custDataLst>
              <p:tags r:id="rId7"/>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C553B4B3-B589-380C-781B-F7B10A84B7A1}"/>
              </a:ext>
            </a:extLst>
          </p:cNvPr>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2FE7156-373C-AB16-39D9-E82BB47855BF}"/>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AU"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endParaRPr lang="x-none"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F21BB5E4-03D2-2968-A0CF-B37D3F9FBCF7}"/>
              </a:ext>
            </a:extLst>
          </p:cNvPr>
          <p:cNvGrpSpPr/>
          <p:nvPr>
            <p:custDataLst>
              <p:tags r:id="rId10"/>
            </p:custDataLst>
          </p:nvPr>
        </p:nvGrpSpPr>
        <p:grpSpPr>
          <a:xfrm>
            <a:off x="0" y="0"/>
            <a:ext cx="12192000" cy="635000"/>
            <a:chOff x="0" y="-10274"/>
            <a:chExt cx="12192000" cy="635000"/>
          </a:xfrm>
        </p:grpSpPr>
        <p:sp>
          <p:nvSpPr>
            <p:cNvPr id="16" name="TitleBackground">
              <a:extLst>
                <a:ext uri="{FF2B5EF4-FFF2-40B4-BE49-F238E27FC236}">
                  <a16:creationId xmlns:a16="http://schemas.microsoft.com/office/drawing/2014/main" id="{A0DAF945-6383-9A75-7631-67F087636F0C}"/>
                </a:ext>
              </a:extLst>
            </p:cNvPr>
            <p:cNvSpPr/>
            <p:nvPr>
              <p:custDataLst>
                <p:tags r:id="rId12"/>
              </p:custDataLst>
            </p:nvPr>
          </p:nvSpPr>
          <p:spPr>
            <a:xfrm>
              <a:off x="0" y="-10274"/>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ColorBlock">
              <a:extLst>
                <a:ext uri="{FF2B5EF4-FFF2-40B4-BE49-F238E27FC236}">
                  <a16:creationId xmlns:a16="http://schemas.microsoft.com/office/drawing/2014/main" id="{3B282BC6-79C5-1AD5-64A4-34FAF28128AE}"/>
                </a:ext>
              </a:extLst>
            </p:cNvPr>
            <p:cNvSpPr/>
            <p:nvPr>
              <p:custDataLst>
                <p:tags r:id="rId13"/>
              </p:custDataLst>
            </p:nvPr>
          </p:nvSpPr>
          <p:spPr>
            <a:xfrm>
              <a:off x="0" y="-10274"/>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ypeText">
              <a:extLst>
                <a:ext uri="{FF2B5EF4-FFF2-40B4-BE49-F238E27FC236}">
                  <a16:creationId xmlns:a16="http://schemas.microsoft.com/office/drawing/2014/main" id="{D07524E4-F39D-6B1F-267E-1F9350E92BCD}"/>
                </a:ext>
              </a:extLst>
            </p:cNvPr>
            <p:cNvSpPr txBox="1"/>
            <p:nvPr>
              <p:custDataLst>
                <p:tags r:id="rId14"/>
              </p:custDataLst>
            </p:nvPr>
          </p:nvSpPr>
          <p:spPr>
            <a:xfrm>
              <a:off x="254000" y="-10274"/>
              <a:ext cx="1905000" cy="635000"/>
            </a:xfrm>
            <a:prstGeom prst="rect">
              <a:avLst/>
            </a:prstGeom>
            <a:noFill/>
          </p:spPr>
          <p:txBody>
            <a:bodyPr vert="horz" wrap="none" rtlCol="0" anchor="ctr" anchorCtr="0">
              <a:noAutofit/>
            </a:bodyPr>
            <a:lstStyle/>
            <a:p>
              <a:r>
                <a:rPr lang="en-AU">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Multiple Choice(single)</a:t>
              </a:r>
              <a:endParaRPr lang="x-none">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DDE18C89-8148-0DF8-47B9-4EACE38037AC}"/>
                </a:ext>
              </a:extLst>
            </p:cNvPr>
            <p:cNvSpPr txBox="1"/>
            <p:nvPr>
              <p:custDataLst>
                <p:tags r:id="rId15"/>
              </p:custDataLst>
            </p:nvPr>
          </p:nvSpPr>
          <p:spPr>
            <a:xfrm>
              <a:off x="3022918" y="98946"/>
              <a:ext cx="2286000" cy="508000"/>
            </a:xfrm>
            <a:prstGeom prst="rect">
              <a:avLst/>
            </a:prstGeom>
            <a:noFill/>
          </p:spPr>
          <p:txBody>
            <a:bodyPr vert="horz" wrap="none" rtlCol="0" anchor="ctr" anchorCtr="0">
              <a:noAutofit/>
            </a:bodyPr>
            <a:lstStyle/>
            <a:p>
              <a:r>
                <a:rPr lang="en-AU"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Points: 1</a:t>
              </a:r>
              <a:endParaRPr lang="x-none" sz="14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F57612A6-B37B-D599-E5F1-C4AA1CE28DC5}"/>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755569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Discussion</a:t>
            </a:r>
          </a:p>
        </p:txBody>
      </p:sp>
      <p:sp>
        <p:nvSpPr>
          <p:cNvPr id="3" name="Content Placeholder 2"/>
          <p:cNvSpPr>
            <a:spLocks noGrp="1"/>
          </p:cNvSpPr>
          <p:nvPr>
            <p:ph idx="1"/>
          </p:nvPr>
        </p:nvSpPr>
        <p:spPr/>
        <p:txBody>
          <a:bodyPr>
            <a:normAutofit/>
          </a:bodyPr>
          <a:lstStyle/>
          <a:p>
            <a:r>
              <a:rPr lang="en-GB" sz="4400" dirty="0"/>
              <a:t>The most complete cloud computing service model must contain the computing hardware and software, as well as the solution itself.</a:t>
            </a:r>
          </a:p>
          <a:p>
            <a:r>
              <a:rPr lang="en-GB" sz="4400" dirty="0"/>
              <a:t>Hence the SaaS model has all these features.</a:t>
            </a:r>
          </a:p>
        </p:txBody>
      </p:sp>
    </p:spTree>
    <p:extLst>
      <p:ext uri="{BB962C8B-B14F-4D97-AF65-F5344CB8AC3E}">
        <p14:creationId xmlns:p14="http://schemas.microsoft.com/office/powerpoint/2010/main" val="2966196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A5E1E-DDD0-DEF8-EB78-982960121A0F}"/>
              </a:ext>
            </a:extLst>
          </p:cNvPr>
          <p:cNvSpPr>
            <a:spLocks noGrp="1"/>
          </p:cNvSpPr>
          <p:nvPr>
            <p:ph type="title"/>
          </p:nvPr>
        </p:nvSpPr>
        <p:spPr/>
        <p:txBody>
          <a:bodyPr/>
          <a:lstStyle/>
          <a:p>
            <a:r>
              <a:rPr lang="en-AU" dirty="0"/>
              <a:t>Discussion</a:t>
            </a:r>
            <a:endParaRPr lang="x-none" dirty="0"/>
          </a:p>
        </p:txBody>
      </p:sp>
      <p:pic>
        <p:nvPicPr>
          <p:cNvPr id="4" name="图片 3">
            <a:extLst>
              <a:ext uri="{FF2B5EF4-FFF2-40B4-BE49-F238E27FC236}">
                <a16:creationId xmlns:a16="http://schemas.microsoft.com/office/drawing/2014/main" id="{3A0AE5C5-27CA-8251-8548-58D9846E7F3A}"/>
              </a:ext>
            </a:extLst>
          </p:cNvPr>
          <p:cNvPicPr>
            <a:picLocks noChangeAspect="1"/>
          </p:cNvPicPr>
          <p:nvPr/>
        </p:nvPicPr>
        <p:blipFill>
          <a:blip r:embed="rId2"/>
          <a:stretch>
            <a:fillRect/>
          </a:stretch>
        </p:blipFill>
        <p:spPr>
          <a:xfrm>
            <a:off x="1333500" y="1715294"/>
            <a:ext cx="9525000" cy="4572000"/>
          </a:xfrm>
          <a:prstGeom prst="rect">
            <a:avLst/>
          </a:prstGeom>
        </p:spPr>
      </p:pic>
    </p:spTree>
    <p:extLst>
      <p:ext uri="{BB962C8B-B14F-4D97-AF65-F5344CB8AC3E}">
        <p14:creationId xmlns:p14="http://schemas.microsoft.com/office/powerpoint/2010/main" val="1818964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87" y="2905633"/>
            <a:ext cx="11215315" cy="2852737"/>
          </a:xfrm>
        </p:spPr>
        <p:txBody>
          <a:bodyPr>
            <a:normAutofit/>
          </a:bodyPr>
          <a:lstStyle/>
          <a:p>
            <a:pPr algn="ctr"/>
            <a:r>
              <a:rPr lang="en-GB" sz="4400" dirty="0"/>
              <a:t>Module Seven: Hot topics in Service Computing</a:t>
            </a:r>
            <a:br>
              <a:rPr lang="en-GB" sz="4400" dirty="0"/>
            </a:br>
            <a:r>
              <a:rPr lang="en-GB" sz="4400" dirty="0"/>
              <a:t>- Cloud - </a:t>
            </a:r>
            <a:endParaRPr lang="en-US" sz="4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2268868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The IaaS model offers the computing resources companies need to host, build and run their services</a:t>
            </a:r>
          </a:p>
          <a:p>
            <a:r>
              <a:rPr lang="en-GB" dirty="0"/>
              <a:t>The PaaS model provides an environment for developers to build and deploy applications</a:t>
            </a:r>
          </a:p>
          <a:p>
            <a:r>
              <a:rPr lang="en-GB" dirty="0"/>
              <a:t>The SaaS model delivers software to users and companies over the Internet</a:t>
            </a:r>
          </a:p>
          <a:p>
            <a:r>
              <a:rPr lang="en-GB" dirty="0"/>
              <a:t>Each cloud service model offers different features and benefits to businesses. Therefore, as we mentioned at the beginning of the article, these three cloud service models are often used simultaneously within companies</a:t>
            </a:r>
          </a:p>
        </p:txBody>
      </p:sp>
    </p:spTree>
    <p:extLst>
      <p:ext uri="{BB962C8B-B14F-4D97-AF65-F5344CB8AC3E}">
        <p14:creationId xmlns:p14="http://schemas.microsoft.com/office/powerpoint/2010/main" val="2990637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fontScale="90000"/>
          </a:bodyPr>
          <a:lstStyle/>
          <a:p>
            <a:pPr algn="ctr"/>
            <a:r>
              <a:rPr lang="en-GB" dirty="0"/>
              <a:t>Topic 3: Cloud Stakeholders, Cloud Standardization, Cloud Computing Reference Architecture</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1303687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t>Intended learning </a:t>
            </a:r>
            <a:r>
              <a:rPr lang="en-GB" dirty="0"/>
              <a:t>outcomes</a:t>
            </a:r>
          </a:p>
        </p:txBody>
      </p:sp>
      <p:sp>
        <p:nvSpPr>
          <p:cNvPr id="3" name="内容占位符 2"/>
          <p:cNvSpPr>
            <a:spLocks noGrp="1"/>
          </p:cNvSpPr>
          <p:nvPr>
            <p:ph idx="1"/>
          </p:nvPr>
        </p:nvSpPr>
        <p:spPr/>
        <p:txBody>
          <a:bodyPr>
            <a:normAutofit/>
          </a:bodyPr>
          <a:lstStyle/>
          <a:p>
            <a:r>
              <a:rPr lang="en-GB" sz="4400" dirty="0"/>
              <a:t>After completing this topic, you will be able to:</a:t>
            </a:r>
          </a:p>
          <a:p>
            <a:pPr lvl="1"/>
            <a:r>
              <a:rPr lang="en-GB" sz="4000" dirty="0"/>
              <a:t>List different cloud stakeholders </a:t>
            </a:r>
          </a:p>
          <a:p>
            <a:pPr lvl="1"/>
            <a:r>
              <a:rPr lang="en-GB" sz="4000" dirty="0"/>
              <a:t>Understand the roles of the cloud stakeholders</a:t>
            </a:r>
          </a:p>
          <a:p>
            <a:pPr lvl="1"/>
            <a:r>
              <a:rPr lang="en-GB" sz="4000" dirty="0"/>
              <a:t>Be aware of the concerns of the cloud stakeholders</a:t>
            </a:r>
          </a:p>
        </p:txBody>
      </p:sp>
    </p:spTree>
    <p:extLst>
      <p:ext uri="{BB962C8B-B14F-4D97-AF65-F5344CB8AC3E}">
        <p14:creationId xmlns:p14="http://schemas.microsoft.com/office/powerpoint/2010/main" val="2588136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3B626-66C0-0107-661D-6D857DB6622B}"/>
              </a:ext>
            </a:extLst>
          </p:cNvPr>
          <p:cNvSpPr>
            <a:spLocks noGrp="1"/>
          </p:cNvSpPr>
          <p:nvPr>
            <p:ph type="title"/>
          </p:nvPr>
        </p:nvSpPr>
        <p:spPr/>
        <p:txBody>
          <a:bodyPr/>
          <a:lstStyle/>
          <a:p>
            <a:r>
              <a:rPr lang="en-AU" dirty="0"/>
              <a:t>What is a stakeholder</a:t>
            </a:r>
            <a:endParaRPr lang="x-none" dirty="0"/>
          </a:p>
        </p:txBody>
      </p:sp>
    </p:spTree>
    <p:extLst>
      <p:ext uri="{BB962C8B-B14F-4D97-AF65-F5344CB8AC3E}">
        <p14:creationId xmlns:p14="http://schemas.microsoft.com/office/powerpoint/2010/main" val="2538728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3B626-66C0-0107-661D-6D857DB6622B}"/>
              </a:ext>
            </a:extLst>
          </p:cNvPr>
          <p:cNvSpPr>
            <a:spLocks noGrp="1"/>
          </p:cNvSpPr>
          <p:nvPr>
            <p:ph type="title"/>
          </p:nvPr>
        </p:nvSpPr>
        <p:spPr/>
        <p:txBody>
          <a:bodyPr/>
          <a:lstStyle/>
          <a:p>
            <a:r>
              <a:rPr lang="en-AU" dirty="0"/>
              <a:t>What is a stakeholder</a:t>
            </a:r>
            <a:endParaRPr lang="x-none" dirty="0"/>
          </a:p>
        </p:txBody>
      </p:sp>
      <p:sp>
        <p:nvSpPr>
          <p:cNvPr id="3" name="内容占位符 2">
            <a:extLst>
              <a:ext uri="{FF2B5EF4-FFF2-40B4-BE49-F238E27FC236}">
                <a16:creationId xmlns:a16="http://schemas.microsoft.com/office/drawing/2014/main" id="{0265546A-518C-F92F-3992-79DA9E2F519C}"/>
              </a:ext>
            </a:extLst>
          </p:cNvPr>
          <p:cNvSpPr>
            <a:spLocks noGrp="1"/>
          </p:cNvSpPr>
          <p:nvPr>
            <p:ph idx="1"/>
          </p:nvPr>
        </p:nvSpPr>
        <p:spPr/>
        <p:txBody>
          <a:bodyPr>
            <a:normAutofit/>
          </a:bodyPr>
          <a:lstStyle/>
          <a:p>
            <a:r>
              <a:rPr lang="en-US" sz="4400" dirty="0"/>
              <a:t>Anyone who has interest in the value cloud computing technology creates </a:t>
            </a:r>
          </a:p>
          <a:p>
            <a:r>
              <a:rPr lang="en-US" sz="4400" dirty="0"/>
              <a:t>Anyone who is affected positively by it </a:t>
            </a:r>
          </a:p>
          <a:p>
            <a:r>
              <a:rPr lang="en-US" sz="4400" dirty="0"/>
              <a:t>Anyone who is affected negatively by it</a:t>
            </a:r>
          </a:p>
          <a:p>
            <a:endParaRPr lang="x-none" sz="4400" dirty="0"/>
          </a:p>
        </p:txBody>
      </p:sp>
    </p:spTree>
    <p:extLst>
      <p:ext uri="{BB962C8B-B14F-4D97-AF65-F5344CB8AC3E}">
        <p14:creationId xmlns:p14="http://schemas.microsoft.com/office/powerpoint/2010/main" val="3859142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405C2-78C5-9BAD-1A46-70CC7CDF5068}"/>
              </a:ext>
            </a:extLst>
          </p:cNvPr>
          <p:cNvSpPr>
            <a:spLocks noGrp="1"/>
          </p:cNvSpPr>
          <p:nvPr>
            <p:ph type="title"/>
          </p:nvPr>
        </p:nvSpPr>
        <p:spPr/>
        <p:txBody>
          <a:bodyPr/>
          <a:lstStyle/>
          <a:p>
            <a:r>
              <a:rPr lang="en-AU" dirty="0"/>
              <a:t>Who are cloud stakeholders? </a:t>
            </a:r>
            <a:endParaRPr lang="x-none" dirty="0"/>
          </a:p>
        </p:txBody>
      </p:sp>
    </p:spTree>
    <p:extLst>
      <p:ext uri="{BB962C8B-B14F-4D97-AF65-F5344CB8AC3E}">
        <p14:creationId xmlns:p14="http://schemas.microsoft.com/office/powerpoint/2010/main" val="1983162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pic>
        <p:nvPicPr>
          <p:cNvPr id="5" name="图片 4">
            <a:extLst>
              <a:ext uri="{FF2B5EF4-FFF2-40B4-BE49-F238E27FC236}">
                <a16:creationId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Tree>
    <p:extLst>
      <p:ext uri="{BB962C8B-B14F-4D97-AF65-F5344CB8AC3E}">
        <p14:creationId xmlns:p14="http://schemas.microsoft.com/office/powerpoint/2010/main" val="2157185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pic>
        <p:nvPicPr>
          <p:cNvPr id="5" name="图片 4">
            <a:extLst>
              <a:ext uri="{FF2B5EF4-FFF2-40B4-BE49-F238E27FC236}">
                <a16:creationId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
        <p:nvSpPr>
          <p:cNvPr id="8" name="矩形: 圆角 7">
            <a:extLst>
              <a:ext uri="{FF2B5EF4-FFF2-40B4-BE49-F238E27FC236}">
                <a16:creationId xmlns:a16="http://schemas.microsoft.com/office/drawing/2014/main" id="{8392E8CA-A0B8-FD00-16D5-528C1D9CFAC5}"/>
              </a:ext>
            </a:extLst>
          </p:cNvPr>
          <p:cNvSpPr/>
          <p:nvPr/>
        </p:nvSpPr>
        <p:spPr>
          <a:xfrm>
            <a:off x="5850467" y="108651"/>
            <a:ext cx="2675466" cy="5377749"/>
          </a:xfrm>
          <a:prstGeom prst="roundRect">
            <a:avLst/>
          </a:prstGeom>
          <a:solidFill>
            <a:schemeClr val="accent2">
              <a:lumMod val="40000"/>
              <a:lumOff val="60000"/>
              <a:alpha val="20000"/>
            </a:schemeClr>
          </a:solid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341136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A59AB-DCB5-28B9-9F6A-4DE34AFC6F15}"/>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DB386D0C-5909-9422-A92D-686B8F9EEE2D}"/>
              </a:ext>
            </a:extLst>
          </p:cNvPr>
          <p:cNvSpPr>
            <a:spLocks noGrp="1"/>
          </p:cNvSpPr>
          <p:nvPr>
            <p:ph idx="1"/>
          </p:nvPr>
        </p:nvSpPr>
        <p:spPr/>
        <p:txBody>
          <a:bodyPr>
            <a:normAutofit/>
          </a:bodyPr>
          <a:lstStyle/>
          <a:p>
            <a:r>
              <a:rPr lang="en-US" sz="4000" dirty="0"/>
              <a:t>Stakeholders who perform and conduct cloud operations </a:t>
            </a:r>
            <a:endParaRPr lang="x-none" sz="4000" dirty="0"/>
          </a:p>
        </p:txBody>
      </p:sp>
    </p:spTree>
    <p:extLst>
      <p:ext uri="{BB962C8B-B14F-4D97-AF65-F5344CB8AC3E}">
        <p14:creationId xmlns:p14="http://schemas.microsoft.com/office/powerpoint/2010/main" val="3051773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spTree>
    <p:extLst>
      <p:ext uri="{BB962C8B-B14F-4D97-AF65-F5344CB8AC3E}">
        <p14:creationId xmlns:p14="http://schemas.microsoft.com/office/powerpoint/2010/main" val="2414136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a:bodyPr>
          <a:lstStyle/>
          <a:p>
            <a:pPr algn="ctr"/>
            <a:r>
              <a:rPr lang="en-GB" dirty="0"/>
              <a:t>Topic 2: Cloud Service Models</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3545983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50" y="1507299"/>
            <a:ext cx="4165079" cy="17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252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4493F-B660-A5E1-17C3-529AF0069D6C}"/>
              </a:ext>
            </a:extLst>
          </p:cNvPr>
          <p:cNvSpPr>
            <a:spLocks noGrp="1"/>
          </p:cNvSpPr>
          <p:nvPr>
            <p:ph type="title"/>
          </p:nvPr>
        </p:nvSpPr>
        <p:spPr/>
        <p:txBody>
          <a:bodyPr/>
          <a:lstStyle/>
          <a:p>
            <a:r>
              <a:rPr lang="en-AU" dirty="0"/>
              <a:t>Cloud provider</a:t>
            </a:r>
            <a:endParaRPr lang="x-none" dirty="0"/>
          </a:p>
        </p:txBody>
      </p:sp>
      <p:sp>
        <p:nvSpPr>
          <p:cNvPr id="3" name="内容占位符 2">
            <a:extLst>
              <a:ext uri="{FF2B5EF4-FFF2-40B4-BE49-F238E27FC236}">
                <a16:creationId xmlns:a16="http://schemas.microsoft.com/office/drawing/2014/main" id="{87A2B97E-565F-0CEC-1310-4ED6DAEAD4F0}"/>
              </a:ext>
            </a:extLst>
          </p:cNvPr>
          <p:cNvSpPr>
            <a:spLocks noGrp="1"/>
          </p:cNvSpPr>
          <p:nvPr>
            <p:ph idx="1"/>
          </p:nvPr>
        </p:nvSpPr>
        <p:spPr/>
        <p:txBody>
          <a:bodyPr>
            <a:normAutofit fontScale="77500" lnSpcReduction="20000"/>
          </a:bodyPr>
          <a:lstStyle/>
          <a:p>
            <a:r>
              <a:rPr lang="en-US" sz="4000" dirty="0"/>
              <a:t>A cloud service provider is an information technology (IT) company that provides its customers with computing resources over the internet and delivers them on-demand</a:t>
            </a:r>
          </a:p>
          <a:p>
            <a:pPr algn="l"/>
            <a:r>
              <a:rPr lang="en-AU" sz="4000" dirty="0"/>
              <a:t>Popular examples of cloud service providers include:</a:t>
            </a:r>
          </a:p>
          <a:p>
            <a:pPr lvl="1"/>
            <a:r>
              <a:rPr lang="en-AU" sz="3600" dirty="0"/>
              <a:t>Amazon Web Services (AWS)</a:t>
            </a:r>
          </a:p>
          <a:p>
            <a:pPr lvl="1"/>
            <a:r>
              <a:rPr lang="en-AU" sz="3600" dirty="0"/>
              <a:t>Microsoft Azure</a:t>
            </a:r>
          </a:p>
          <a:p>
            <a:pPr lvl="1"/>
            <a:r>
              <a:rPr lang="en-AU" sz="3600" dirty="0"/>
              <a:t>Google Cloud</a:t>
            </a:r>
          </a:p>
          <a:p>
            <a:pPr lvl="1"/>
            <a:r>
              <a:rPr lang="en-AU" sz="3600" dirty="0"/>
              <a:t>Alibaba Cloud</a:t>
            </a:r>
          </a:p>
          <a:p>
            <a:pPr lvl="1"/>
            <a:r>
              <a:rPr lang="en-AU" sz="3600" dirty="0"/>
              <a:t>IBM Cloud</a:t>
            </a:r>
          </a:p>
          <a:p>
            <a:pPr lvl="1"/>
            <a:r>
              <a:rPr lang="en-AU" sz="3600" dirty="0"/>
              <a:t>Salesforce</a:t>
            </a:r>
          </a:p>
          <a:p>
            <a:endParaRPr lang="x-none" dirty="0"/>
          </a:p>
        </p:txBody>
      </p:sp>
    </p:spTree>
    <p:extLst>
      <p:ext uri="{BB962C8B-B14F-4D97-AF65-F5344CB8AC3E}">
        <p14:creationId xmlns:p14="http://schemas.microsoft.com/office/powerpoint/2010/main" val="1318026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5EA20-C0E8-0791-223A-1C88B52C23F4}"/>
              </a:ext>
            </a:extLst>
          </p:cNvPr>
          <p:cNvSpPr>
            <a:spLocks noGrp="1"/>
          </p:cNvSpPr>
          <p:nvPr>
            <p:ph type="title"/>
          </p:nvPr>
        </p:nvSpPr>
        <p:spPr/>
        <p:txBody>
          <a:bodyPr/>
          <a:lstStyle/>
          <a:p>
            <a:r>
              <a:rPr lang="en-AU" dirty="0"/>
              <a:t>Cloud provider concerns</a:t>
            </a:r>
            <a:endParaRPr lang="x-none" dirty="0"/>
          </a:p>
        </p:txBody>
      </p:sp>
      <p:sp>
        <p:nvSpPr>
          <p:cNvPr id="3" name="内容占位符 2">
            <a:extLst>
              <a:ext uri="{FF2B5EF4-FFF2-40B4-BE49-F238E27FC236}">
                <a16:creationId xmlns:a16="http://schemas.microsoft.com/office/drawing/2014/main" id="{75CCD8AF-C954-58DB-E472-1642B6398A8E}"/>
              </a:ext>
            </a:extLst>
          </p:cNvPr>
          <p:cNvSpPr>
            <a:spLocks noGrp="1"/>
          </p:cNvSpPr>
          <p:nvPr>
            <p:ph idx="1"/>
          </p:nvPr>
        </p:nvSpPr>
        <p:spPr/>
        <p:txBody>
          <a:bodyPr>
            <a:normAutofit/>
          </a:bodyPr>
          <a:lstStyle/>
          <a:p>
            <a:r>
              <a:rPr lang="en-AU" sz="3200" dirty="0"/>
              <a:t>Resource utilization</a:t>
            </a:r>
          </a:p>
          <a:p>
            <a:r>
              <a:rPr lang="en-AU" sz="3200" dirty="0"/>
              <a:t>Energy efficiency</a:t>
            </a:r>
          </a:p>
          <a:p>
            <a:r>
              <a:rPr lang="en-AU" sz="3200" dirty="0"/>
              <a:t>Metering</a:t>
            </a:r>
          </a:p>
          <a:p>
            <a:r>
              <a:rPr lang="en-AU" sz="3200" dirty="0"/>
              <a:t>Providing resources</a:t>
            </a:r>
          </a:p>
          <a:p>
            <a:r>
              <a:rPr lang="en-AU" sz="3200" dirty="0"/>
              <a:t>Meet end user requirements</a:t>
            </a:r>
          </a:p>
          <a:p>
            <a:r>
              <a:rPr lang="en-AU" sz="3200" dirty="0"/>
              <a:t>…</a:t>
            </a:r>
            <a:endParaRPr lang="x-none" sz="3200" dirty="0"/>
          </a:p>
        </p:txBody>
      </p:sp>
    </p:spTree>
    <p:extLst>
      <p:ext uri="{BB962C8B-B14F-4D97-AF65-F5344CB8AC3E}">
        <p14:creationId xmlns:p14="http://schemas.microsoft.com/office/powerpoint/2010/main" val="2819742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77B25-3D67-F347-ED9D-4250C9834E54}"/>
              </a:ext>
            </a:extLst>
          </p:cNvPr>
          <p:cNvSpPr>
            <a:spLocks noGrp="1"/>
          </p:cNvSpPr>
          <p:nvPr>
            <p:ph type="title"/>
          </p:nvPr>
        </p:nvSpPr>
        <p:spPr/>
        <p:txBody>
          <a:bodyPr/>
          <a:lstStyle/>
          <a:p>
            <a:r>
              <a:rPr lang="en-AU" dirty="0"/>
              <a:t>Cloud customer/consumer</a:t>
            </a:r>
            <a:endParaRPr lang="x-none" dirty="0"/>
          </a:p>
        </p:txBody>
      </p:sp>
      <p:sp>
        <p:nvSpPr>
          <p:cNvPr id="3" name="内容占位符 2">
            <a:extLst>
              <a:ext uri="{FF2B5EF4-FFF2-40B4-BE49-F238E27FC236}">
                <a16:creationId xmlns:a16="http://schemas.microsoft.com/office/drawing/2014/main" id="{68C1BC44-A916-63FD-4B46-D7FEFAF35DD8}"/>
              </a:ext>
            </a:extLst>
          </p:cNvPr>
          <p:cNvSpPr>
            <a:spLocks noGrp="1"/>
          </p:cNvSpPr>
          <p:nvPr>
            <p:ph idx="1"/>
          </p:nvPr>
        </p:nvSpPr>
        <p:spPr/>
        <p:txBody>
          <a:bodyPr>
            <a:normAutofit/>
          </a:bodyPr>
          <a:lstStyle/>
          <a:p>
            <a:r>
              <a:rPr lang="en-US" sz="3200" dirty="0"/>
              <a:t>A cloud customer (cloud consumer) represents a person or organization that maintains a business relationship with, and uses the service from a cloud provider</a:t>
            </a:r>
          </a:p>
        </p:txBody>
      </p:sp>
      <p:pic>
        <p:nvPicPr>
          <p:cNvPr id="4" name="图片 3">
            <a:extLst>
              <a:ext uri="{FF2B5EF4-FFF2-40B4-BE49-F238E27FC236}">
                <a16:creationId xmlns:a16="http://schemas.microsoft.com/office/drawing/2014/main" id="{98F6B856-1C29-4299-4013-61FB21C6B13E}"/>
              </a:ext>
            </a:extLst>
          </p:cNvPr>
          <p:cNvPicPr>
            <a:picLocks noChangeAspect="1"/>
          </p:cNvPicPr>
          <p:nvPr/>
        </p:nvPicPr>
        <p:blipFill>
          <a:blip r:embed="rId2"/>
          <a:stretch>
            <a:fillRect/>
          </a:stretch>
        </p:blipFill>
        <p:spPr>
          <a:xfrm>
            <a:off x="3767667" y="3442207"/>
            <a:ext cx="6028266" cy="3050667"/>
          </a:xfrm>
          <a:prstGeom prst="rect">
            <a:avLst/>
          </a:prstGeom>
        </p:spPr>
      </p:pic>
    </p:spTree>
    <p:extLst>
      <p:ext uri="{BB962C8B-B14F-4D97-AF65-F5344CB8AC3E}">
        <p14:creationId xmlns:p14="http://schemas.microsoft.com/office/powerpoint/2010/main" val="4211693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77B25-3D67-F347-ED9D-4250C9834E54}"/>
              </a:ext>
            </a:extLst>
          </p:cNvPr>
          <p:cNvSpPr>
            <a:spLocks noGrp="1"/>
          </p:cNvSpPr>
          <p:nvPr>
            <p:ph type="title"/>
          </p:nvPr>
        </p:nvSpPr>
        <p:spPr/>
        <p:txBody>
          <a:bodyPr/>
          <a:lstStyle/>
          <a:p>
            <a:r>
              <a:rPr lang="en-AU" dirty="0"/>
              <a:t>Cloud customer/consumer</a:t>
            </a:r>
            <a:endParaRPr lang="x-none" dirty="0"/>
          </a:p>
        </p:txBody>
      </p:sp>
      <p:sp>
        <p:nvSpPr>
          <p:cNvPr id="3" name="内容占位符 2">
            <a:extLst>
              <a:ext uri="{FF2B5EF4-FFF2-40B4-BE49-F238E27FC236}">
                <a16:creationId xmlns:a16="http://schemas.microsoft.com/office/drawing/2014/main" id="{68C1BC44-A916-63FD-4B46-D7FEFAF35DD8}"/>
              </a:ext>
            </a:extLst>
          </p:cNvPr>
          <p:cNvSpPr>
            <a:spLocks noGrp="1"/>
          </p:cNvSpPr>
          <p:nvPr>
            <p:ph idx="1"/>
          </p:nvPr>
        </p:nvSpPr>
        <p:spPr/>
        <p:txBody>
          <a:bodyPr>
            <a:normAutofit/>
          </a:bodyPr>
          <a:lstStyle/>
          <a:p>
            <a:r>
              <a:rPr lang="en-US" sz="3600" dirty="0"/>
              <a:t>A cloud customer browses the service catalog from a cloud provider, requests the appropriate service, sets up service contracts with the cloud provider, and uses the service</a:t>
            </a:r>
          </a:p>
          <a:p>
            <a:r>
              <a:rPr lang="en-US" sz="3600" dirty="0"/>
              <a:t>The cloud consumer may be billed for the service provisioned, and needs to arrange payments accordingly</a:t>
            </a:r>
          </a:p>
          <a:p>
            <a:endParaRPr lang="en-US" sz="3600" dirty="0"/>
          </a:p>
        </p:txBody>
      </p:sp>
    </p:spTree>
    <p:extLst>
      <p:ext uri="{BB962C8B-B14F-4D97-AF65-F5344CB8AC3E}">
        <p14:creationId xmlns:p14="http://schemas.microsoft.com/office/powerpoint/2010/main" val="109699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9510D3-6063-D698-6631-7840505A75FA}"/>
              </a:ext>
            </a:extLst>
          </p:cNvPr>
          <p:cNvSpPr>
            <a:spLocks noGrp="1"/>
          </p:cNvSpPr>
          <p:nvPr>
            <p:ph type="title"/>
          </p:nvPr>
        </p:nvSpPr>
        <p:spPr/>
        <p:txBody>
          <a:bodyPr/>
          <a:lstStyle/>
          <a:p>
            <a:r>
              <a:rPr lang="en-US" dirty="0"/>
              <a:t>Cloud services available to a cloud consumer </a:t>
            </a:r>
            <a:endParaRPr lang="x-none" dirty="0"/>
          </a:p>
        </p:txBody>
      </p:sp>
      <p:pic>
        <p:nvPicPr>
          <p:cNvPr id="4" name="图片 3">
            <a:extLst>
              <a:ext uri="{FF2B5EF4-FFF2-40B4-BE49-F238E27FC236}">
                <a16:creationId xmlns:a16="http://schemas.microsoft.com/office/drawing/2014/main" id="{EF7EF48F-9D0D-1111-DE3B-8F9B36CDB08E}"/>
              </a:ext>
            </a:extLst>
          </p:cNvPr>
          <p:cNvPicPr>
            <a:picLocks noChangeAspect="1"/>
          </p:cNvPicPr>
          <p:nvPr/>
        </p:nvPicPr>
        <p:blipFill>
          <a:blip r:embed="rId2"/>
          <a:stretch>
            <a:fillRect/>
          </a:stretch>
        </p:blipFill>
        <p:spPr>
          <a:xfrm>
            <a:off x="973667" y="1279996"/>
            <a:ext cx="8475133" cy="5884589"/>
          </a:xfrm>
          <a:prstGeom prst="rect">
            <a:avLst/>
          </a:prstGeom>
        </p:spPr>
      </p:pic>
    </p:spTree>
    <p:extLst>
      <p:ext uri="{BB962C8B-B14F-4D97-AF65-F5344CB8AC3E}">
        <p14:creationId xmlns:p14="http://schemas.microsoft.com/office/powerpoint/2010/main" val="1239020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0E50B-E245-0C9A-7C62-DB7D21E48248}"/>
              </a:ext>
            </a:extLst>
          </p:cNvPr>
          <p:cNvSpPr>
            <a:spLocks noGrp="1"/>
          </p:cNvSpPr>
          <p:nvPr>
            <p:ph type="title"/>
          </p:nvPr>
        </p:nvSpPr>
        <p:spPr>
          <a:xfrm>
            <a:off x="839788" y="457200"/>
            <a:ext cx="3932237" cy="962297"/>
          </a:xfrm>
        </p:spPr>
        <p:txBody>
          <a:bodyPr>
            <a:normAutofit/>
          </a:bodyPr>
          <a:lstStyle/>
          <a:p>
            <a:r>
              <a:rPr lang="en-AU" sz="4400" dirty="0"/>
              <a:t>SLA</a:t>
            </a:r>
            <a:endParaRPr lang="x-none" sz="4400" dirty="0"/>
          </a:p>
        </p:txBody>
      </p:sp>
      <p:sp>
        <p:nvSpPr>
          <p:cNvPr id="3" name="内容占位符 2">
            <a:extLst>
              <a:ext uri="{FF2B5EF4-FFF2-40B4-BE49-F238E27FC236}">
                <a16:creationId xmlns:a16="http://schemas.microsoft.com/office/drawing/2014/main" id="{5C22DFCE-804F-2947-1CCB-4325DE6E7B00}"/>
              </a:ext>
            </a:extLst>
          </p:cNvPr>
          <p:cNvSpPr>
            <a:spLocks noGrp="1"/>
          </p:cNvSpPr>
          <p:nvPr>
            <p:ph type="body" sz="half" idx="2"/>
          </p:nvPr>
        </p:nvSpPr>
        <p:spPr>
          <a:xfrm>
            <a:off x="839788" y="1907177"/>
            <a:ext cx="6026679" cy="3961811"/>
          </a:xfrm>
        </p:spPr>
        <p:txBody>
          <a:bodyPr>
            <a:normAutofit/>
          </a:bodyPr>
          <a:lstStyle/>
          <a:p>
            <a:pPr marL="285750" indent="-285750">
              <a:buFont typeface="Arial" panose="020B0604020202020204" pitchFamily="34" charset="0"/>
              <a:buChar char="•"/>
            </a:pPr>
            <a:r>
              <a:rPr lang="en-US" sz="3200" dirty="0"/>
              <a:t>A cloud customer has a formal contract or arrangement with a cloud provider to use IT resources made available by the cloud provider</a:t>
            </a:r>
          </a:p>
          <a:p>
            <a:pPr marL="285750" indent="-285750">
              <a:buFont typeface="Arial" panose="020B0604020202020204" pitchFamily="34" charset="0"/>
              <a:buChar char="•"/>
            </a:pPr>
            <a:r>
              <a:rPr lang="en-US" sz="3200" dirty="0"/>
              <a:t>A service-level agreement is a commitment between a service provider and a client</a:t>
            </a:r>
            <a:endParaRPr lang="x-none" sz="3200" dirty="0"/>
          </a:p>
        </p:txBody>
      </p:sp>
      <p:pic>
        <p:nvPicPr>
          <p:cNvPr id="4" name="图片 3">
            <a:extLst>
              <a:ext uri="{FF2B5EF4-FFF2-40B4-BE49-F238E27FC236}">
                <a16:creationId xmlns:a16="http://schemas.microsoft.com/office/drawing/2014/main" id="{95B4F435-B066-8A67-385D-15A3BF31E7BD}"/>
              </a:ext>
            </a:extLst>
          </p:cNvPr>
          <p:cNvPicPr>
            <a:picLocks noChangeAspect="1"/>
          </p:cNvPicPr>
          <p:nvPr/>
        </p:nvPicPr>
        <p:blipFill>
          <a:blip r:embed="rId2"/>
          <a:stretch>
            <a:fillRect/>
          </a:stretch>
        </p:blipFill>
        <p:spPr>
          <a:xfrm>
            <a:off x="7021852" y="1509844"/>
            <a:ext cx="3828786" cy="3828786"/>
          </a:xfrm>
          <a:prstGeom prst="rect">
            <a:avLst/>
          </a:prstGeom>
        </p:spPr>
      </p:pic>
    </p:spTree>
    <p:extLst>
      <p:ext uri="{BB962C8B-B14F-4D97-AF65-F5344CB8AC3E}">
        <p14:creationId xmlns:p14="http://schemas.microsoft.com/office/powerpoint/2010/main" val="1986427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E01AB-9EEF-69D9-7A70-8DD40C129FC1}"/>
              </a:ext>
            </a:extLst>
          </p:cNvPr>
          <p:cNvSpPr>
            <a:spLocks noGrp="1"/>
          </p:cNvSpPr>
          <p:nvPr>
            <p:ph type="title"/>
          </p:nvPr>
        </p:nvSpPr>
        <p:spPr/>
        <p:txBody>
          <a:bodyPr/>
          <a:lstStyle/>
          <a:p>
            <a:r>
              <a:rPr lang="en-AU" dirty="0"/>
              <a:t>SLA</a:t>
            </a:r>
            <a:endParaRPr lang="x-none" dirty="0"/>
          </a:p>
        </p:txBody>
      </p:sp>
      <p:sp>
        <p:nvSpPr>
          <p:cNvPr id="3" name="内容占位符 2">
            <a:extLst>
              <a:ext uri="{FF2B5EF4-FFF2-40B4-BE49-F238E27FC236}">
                <a16:creationId xmlns:a16="http://schemas.microsoft.com/office/drawing/2014/main" id="{417A0ADB-6331-0F19-5D2A-2731A2877491}"/>
              </a:ext>
            </a:extLst>
          </p:cNvPr>
          <p:cNvSpPr>
            <a:spLocks noGrp="1"/>
          </p:cNvSpPr>
          <p:nvPr>
            <p:ph idx="1"/>
          </p:nvPr>
        </p:nvSpPr>
        <p:spPr/>
        <p:txBody>
          <a:bodyPr>
            <a:normAutofit/>
          </a:bodyPr>
          <a:lstStyle/>
          <a:p>
            <a:r>
              <a:rPr lang="en-US" dirty="0"/>
              <a:t>Cloud consumers need SLAs to specify the technical performance requirements fulfilled by a cloud provider</a:t>
            </a:r>
          </a:p>
          <a:p>
            <a:pPr lvl="1"/>
            <a:r>
              <a:rPr lang="en-US" dirty="0"/>
              <a:t>quality of service</a:t>
            </a:r>
          </a:p>
          <a:p>
            <a:pPr lvl="1"/>
            <a:r>
              <a:rPr lang="en-US" dirty="0"/>
              <a:t>security</a:t>
            </a:r>
          </a:p>
          <a:p>
            <a:pPr lvl="1"/>
            <a:r>
              <a:rPr lang="en-US" dirty="0"/>
              <a:t>remedies for performance failures</a:t>
            </a:r>
          </a:p>
          <a:p>
            <a:r>
              <a:rPr lang="en-US" dirty="0"/>
              <a:t>A cloud provider may also list in the SLAs limitations and obligations that cloud consumers must accept</a:t>
            </a:r>
          </a:p>
          <a:p>
            <a:r>
              <a:rPr lang="en-US" dirty="0"/>
              <a:t>Typically, a cloud provider’s pricing policy and SLAs are non-negotiable, unless the customer expects heavy usage and might be able to negotiate for better contracts.</a:t>
            </a:r>
          </a:p>
        </p:txBody>
      </p:sp>
    </p:spTree>
    <p:extLst>
      <p:ext uri="{BB962C8B-B14F-4D97-AF65-F5344CB8AC3E}">
        <p14:creationId xmlns:p14="http://schemas.microsoft.com/office/powerpoint/2010/main" val="3507575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50" y="1507299"/>
            <a:ext cx="4165079" cy="17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902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47" y="3148207"/>
            <a:ext cx="4165079" cy="726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618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E80C5-B063-78E6-BDB9-37FFD75F8132}"/>
              </a:ext>
            </a:extLst>
          </p:cNvPr>
          <p:cNvSpPr>
            <a:spLocks noGrp="1"/>
          </p:cNvSpPr>
          <p:nvPr>
            <p:ph type="title"/>
          </p:nvPr>
        </p:nvSpPr>
        <p:spPr/>
        <p:txBody>
          <a:bodyPr/>
          <a:lstStyle/>
          <a:p>
            <a:r>
              <a:rPr lang="en-AU" dirty="0"/>
              <a:t>Cloud service models</a:t>
            </a:r>
            <a:endParaRPr lang="x-none" dirty="0"/>
          </a:p>
        </p:txBody>
      </p:sp>
      <p:sp>
        <p:nvSpPr>
          <p:cNvPr id="3" name="内容占位符 2">
            <a:extLst>
              <a:ext uri="{FF2B5EF4-FFF2-40B4-BE49-F238E27FC236}">
                <a16:creationId xmlns:a16="http://schemas.microsoft.com/office/drawing/2014/main" id="{537AAA29-1273-3ADF-0568-AE232F535A93}"/>
              </a:ext>
            </a:extLst>
          </p:cNvPr>
          <p:cNvSpPr>
            <a:spLocks noGrp="1"/>
          </p:cNvSpPr>
          <p:nvPr>
            <p:ph idx="1"/>
          </p:nvPr>
        </p:nvSpPr>
        <p:spPr/>
        <p:txBody>
          <a:bodyPr>
            <a:normAutofit/>
          </a:bodyPr>
          <a:lstStyle/>
          <a:p>
            <a:r>
              <a:rPr lang="en-AU" sz="4800" dirty="0"/>
              <a:t>IaaS  – </a:t>
            </a:r>
            <a:r>
              <a:rPr lang="en-AU" sz="4800" b="1" dirty="0">
                <a:solidFill>
                  <a:schemeClr val="accent1"/>
                </a:solidFill>
              </a:rPr>
              <a:t>Infrastructure</a:t>
            </a:r>
          </a:p>
          <a:p>
            <a:endParaRPr lang="en-AU" sz="4800" dirty="0"/>
          </a:p>
          <a:p>
            <a:r>
              <a:rPr lang="en-AU" sz="4800" dirty="0"/>
              <a:t>PaaS – </a:t>
            </a:r>
            <a:r>
              <a:rPr lang="en-AU" sz="4800" b="1" dirty="0">
                <a:solidFill>
                  <a:schemeClr val="accent1"/>
                </a:solidFill>
              </a:rPr>
              <a:t>Platform</a:t>
            </a:r>
          </a:p>
          <a:p>
            <a:endParaRPr lang="en-AU" sz="4800" dirty="0"/>
          </a:p>
          <a:p>
            <a:r>
              <a:rPr lang="en-AU" sz="4800" dirty="0"/>
              <a:t>SaaS – </a:t>
            </a:r>
            <a:r>
              <a:rPr lang="en-AU" sz="4800" b="1" dirty="0">
                <a:solidFill>
                  <a:schemeClr val="accent1"/>
                </a:solidFill>
              </a:rPr>
              <a:t>Software </a:t>
            </a:r>
            <a:endParaRPr lang="x-none" sz="4800" b="1" dirty="0">
              <a:solidFill>
                <a:schemeClr val="accent1"/>
              </a:solidFill>
            </a:endParaRPr>
          </a:p>
        </p:txBody>
      </p:sp>
      <p:sp>
        <p:nvSpPr>
          <p:cNvPr id="4" name="矩形 3">
            <a:extLst>
              <a:ext uri="{FF2B5EF4-FFF2-40B4-BE49-F238E27FC236}">
                <a16:creationId xmlns:a16="http://schemas.microsoft.com/office/drawing/2014/main" id="{05413E3F-2D32-5486-9D0D-536156CA4CD1}"/>
              </a:ext>
            </a:extLst>
          </p:cNvPr>
          <p:cNvSpPr/>
          <p:nvPr/>
        </p:nvSpPr>
        <p:spPr>
          <a:xfrm>
            <a:off x="5811749" y="2835667"/>
            <a:ext cx="6380251" cy="1569660"/>
          </a:xfrm>
          <a:prstGeom prst="rect">
            <a:avLst/>
          </a:prstGeom>
          <a:noFill/>
        </p:spPr>
        <p:txBody>
          <a:bodyPr wrap="square" lIns="91440" tIns="45720" rIns="91440" bIns="45720">
            <a:spAutoFit/>
          </a:bodyPr>
          <a:lstStyle/>
          <a:p>
            <a:pPr algn="ctr"/>
            <a:r>
              <a:rPr lang="en-AU" altLang="zh-CN" sz="9600" dirty="0">
                <a:ln w="0"/>
                <a:solidFill>
                  <a:schemeClr val="accent1"/>
                </a:solidFill>
                <a:effectLst>
                  <a:outerShdw blurRad="38100" dist="25400" dir="5400000" algn="ctr" rotWithShape="0">
                    <a:srgbClr val="6E747A">
                      <a:alpha val="43000"/>
                    </a:srgbClr>
                  </a:outerShdw>
                </a:effectLst>
              </a:rPr>
              <a:t>a</a:t>
            </a:r>
            <a:r>
              <a:rPr lang="en-AU" altLang="zh-CN" sz="9600" b="0" cap="none" spc="0" dirty="0">
                <a:ln w="0"/>
                <a:solidFill>
                  <a:schemeClr val="accent1"/>
                </a:solidFill>
                <a:effectLst>
                  <a:outerShdw blurRad="38100" dist="25400" dir="5400000" algn="ctr" rotWithShape="0">
                    <a:srgbClr val="6E747A">
                      <a:alpha val="43000"/>
                    </a:srgbClr>
                  </a:outerShdw>
                </a:effectLst>
              </a:rPr>
              <a:t>s a Service</a:t>
            </a:r>
            <a:endParaRPr lang="zh-CN" altLang="en-US" sz="9600" b="0" cap="none" spc="0" dirty="0">
              <a:ln w="0"/>
              <a:solidFill>
                <a:schemeClr val="accent1"/>
              </a:solidFill>
              <a:effectLst>
                <a:outerShdw blurRad="38100" dist="25400" dir="5400000" algn="ctr" rotWithShape="0">
                  <a:srgbClr val="6E747A">
                    <a:alpha val="43000"/>
                  </a:srgbClr>
                </a:outerShdw>
              </a:effectLst>
            </a:endParaRPr>
          </a:p>
        </p:txBody>
      </p:sp>
      <p:cxnSp>
        <p:nvCxnSpPr>
          <p:cNvPr id="6" name="直接连接符 5">
            <a:extLst>
              <a:ext uri="{FF2B5EF4-FFF2-40B4-BE49-F238E27FC236}">
                <a16:creationId xmlns:a16="http://schemas.microsoft.com/office/drawing/2014/main" id="{0A7A0E39-1F74-F9CF-8127-C06F8D6BBC07}"/>
              </a:ext>
            </a:extLst>
          </p:cNvPr>
          <p:cNvCxnSpPr>
            <a:endCxn id="4" idx="1"/>
          </p:cNvCxnSpPr>
          <p:nvPr/>
        </p:nvCxnSpPr>
        <p:spPr>
          <a:xfrm>
            <a:off x="5311739" y="2568539"/>
            <a:ext cx="500010" cy="10519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6D70A00-0617-6A97-4EF4-AD2C71A50462}"/>
              </a:ext>
            </a:extLst>
          </p:cNvPr>
          <p:cNvCxnSpPr/>
          <p:nvPr/>
        </p:nvCxnSpPr>
        <p:spPr>
          <a:xfrm>
            <a:off x="5147353" y="3791164"/>
            <a:ext cx="66439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EA9145D-6F8B-4279-BB5A-09AFDB4B7891}"/>
              </a:ext>
            </a:extLst>
          </p:cNvPr>
          <p:cNvCxnSpPr/>
          <p:nvPr/>
        </p:nvCxnSpPr>
        <p:spPr>
          <a:xfrm flipV="1">
            <a:off x="5311739" y="4001294"/>
            <a:ext cx="585627" cy="134126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754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5299E-9085-D44A-9E29-F4040AA69252}"/>
              </a:ext>
            </a:extLst>
          </p:cNvPr>
          <p:cNvSpPr>
            <a:spLocks noGrp="1"/>
          </p:cNvSpPr>
          <p:nvPr>
            <p:ph type="title"/>
          </p:nvPr>
        </p:nvSpPr>
        <p:spPr/>
        <p:txBody>
          <a:bodyPr/>
          <a:lstStyle/>
          <a:p>
            <a:r>
              <a:rPr lang="en-AU" dirty="0"/>
              <a:t>End-user </a:t>
            </a:r>
            <a:endParaRPr lang="x-none" dirty="0"/>
          </a:p>
        </p:txBody>
      </p:sp>
      <p:sp>
        <p:nvSpPr>
          <p:cNvPr id="3" name="内容占位符 2">
            <a:extLst>
              <a:ext uri="{FF2B5EF4-FFF2-40B4-BE49-F238E27FC236}">
                <a16:creationId xmlns:a16="http://schemas.microsoft.com/office/drawing/2014/main" id="{DF590BF2-11B1-4C63-9AF0-73263F29AB99}"/>
              </a:ext>
            </a:extLst>
          </p:cNvPr>
          <p:cNvSpPr>
            <a:spLocks noGrp="1"/>
          </p:cNvSpPr>
          <p:nvPr>
            <p:ph idx="1"/>
          </p:nvPr>
        </p:nvSpPr>
        <p:spPr>
          <a:xfrm>
            <a:off x="838200" y="1834334"/>
            <a:ext cx="10515600" cy="4351338"/>
          </a:xfrm>
        </p:spPr>
        <p:txBody>
          <a:bodyPr>
            <a:normAutofit/>
          </a:bodyPr>
          <a:lstStyle/>
          <a:p>
            <a:r>
              <a:rPr lang="en-US" sz="3600" dirty="0"/>
              <a:t>People who simply use cloud services on an everyday basis</a:t>
            </a:r>
          </a:p>
          <a:p>
            <a:pPr lvl="1"/>
            <a:r>
              <a:rPr lang="en-US" sz="3200" dirty="0"/>
              <a:t>employees inside a company who are end users of the company’s cloud services</a:t>
            </a:r>
          </a:p>
          <a:p>
            <a:pPr lvl="1"/>
            <a:r>
              <a:rPr lang="en-US" sz="3200" dirty="0"/>
              <a:t>general public, connecting to cloud services designed for massive public consumption</a:t>
            </a:r>
          </a:p>
          <a:p>
            <a:r>
              <a:rPr lang="en-US" sz="3600" dirty="0"/>
              <a:t>Most end users have no special technical skills</a:t>
            </a:r>
            <a:endParaRPr lang="x-none" sz="3600" dirty="0"/>
          </a:p>
        </p:txBody>
      </p:sp>
      <p:pic>
        <p:nvPicPr>
          <p:cNvPr id="4" name="图片 3">
            <a:extLst>
              <a:ext uri="{FF2B5EF4-FFF2-40B4-BE49-F238E27FC236}">
                <a16:creationId xmlns:a16="http://schemas.microsoft.com/office/drawing/2014/main" id="{49A36149-C84C-81FF-82C8-8F119CE11C90}"/>
              </a:ext>
            </a:extLst>
          </p:cNvPr>
          <p:cNvPicPr>
            <a:picLocks noChangeAspect="1"/>
          </p:cNvPicPr>
          <p:nvPr/>
        </p:nvPicPr>
        <p:blipFill>
          <a:blip r:embed="rId2"/>
          <a:stretch>
            <a:fillRect/>
          </a:stretch>
        </p:blipFill>
        <p:spPr>
          <a:xfrm>
            <a:off x="9443859" y="4401186"/>
            <a:ext cx="3201303" cy="2456814"/>
          </a:xfrm>
          <a:prstGeom prst="rect">
            <a:avLst/>
          </a:prstGeom>
        </p:spPr>
      </p:pic>
    </p:spTree>
    <p:extLst>
      <p:ext uri="{BB962C8B-B14F-4D97-AF65-F5344CB8AC3E}">
        <p14:creationId xmlns:p14="http://schemas.microsoft.com/office/powerpoint/2010/main" val="360363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6A079-7258-335A-0E33-55C482E0CB8D}"/>
              </a:ext>
            </a:extLst>
          </p:cNvPr>
          <p:cNvSpPr>
            <a:spLocks noGrp="1"/>
          </p:cNvSpPr>
          <p:nvPr>
            <p:ph type="title"/>
          </p:nvPr>
        </p:nvSpPr>
        <p:spPr/>
        <p:txBody>
          <a:bodyPr/>
          <a:lstStyle/>
          <a:p>
            <a:r>
              <a:rPr lang="en-AU" dirty="0"/>
              <a:t>End user concerns</a:t>
            </a:r>
            <a:endParaRPr lang="x-none" dirty="0"/>
          </a:p>
        </p:txBody>
      </p:sp>
      <p:sp>
        <p:nvSpPr>
          <p:cNvPr id="3" name="内容占位符 2">
            <a:extLst>
              <a:ext uri="{FF2B5EF4-FFF2-40B4-BE49-F238E27FC236}">
                <a16:creationId xmlns:a16="http://schemas.microsoft.com/office/drawing/2014/main" id="{A6513241-6781-8928-E6AB-2CD0FA820CBB}"/>
              </a:ext>
            </a:extLst>
          </p:cNvPr>
          <p:cNvSpPr>
            <a:spLocks noGrp="1"/>
          </p:cNvSpPr>
          <p:nvPr>
            <p:ph idx="1"/>
          </p:nvPr>
        </p:nvSpPr>
        <p:spPr>
          <a:xfrm>
            <a:off x="838200" y="1817158"/>
            <a:ext cx="10515600" cy="4351338"/>
          </a:xfrm>
        </p:spPr>
        <p:txBody>
          <a:bodyPr>
            <a:normAutofit/>
          </a:bodyPr>
          <a:lstStyle/>
          <a:p>
            <a:r>
              <a:rPr lang="en-AU" sz="4000" dirty="0"/>
              <a:t>Security</a:t>
            </a:r>
          </a:p>
          <a:p>
            <a:r>
              <a:rPr lang="en-AU" sz="4000" dirty="0"/>
              <a:t>Privacy</a:t>
            </a:r>
          </a:p>
          <a:p>
            <a:r>
              <a:rPr lang="en-AU" sz="4000" dirty="0"/>
              <a:t>High availability</a:t>
            </a:r>
          </a:p>
          <a:p>
            <a:r>
              <a:rPr lang="en-AU" sz="4000" dirty="0"/>
              <a:t>Ease of use</a:t>
            </a:r>
          </a:p>
          <a:p>
            <a:r>
              <a:rPr lang="en-AU" sz="4000" dirty="0"/>
              <a:t>…</a:t>
            </a:r>
            <a:endParaRPr lang="x-none" sz="4000" dirty="0"/>
          </a:p>
        </p:txBody>
      </p:sp>
    </p:spTree>
    <p:extLst>
      <p:ext uri="{BB962C8B-B14F-4D97-AF65-F5344CB8AC3E}">
        <p14:creationId xmlns:p14="http://schemas.microsoft.com/office/powerpoint/2010/main" val="2229464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50" y="1507298"/>
            <a:ext cx="4165079" cy="233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234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dirty="0"/>
              <a:t>Rain Classroom is a cloud computing tool, which is jointly developed by Tsinghua University and </a:t>
            </a:r>
            <a:r>
              <a:rPr lang="en-GB" dirty="0" err="1"/>
              <a:t>XueTangX</a:t>
            </a:r>
            <a:r>
              <a:rPr lang="en-GB" dirty="0"/>
              <a:t>. </a:t>
            </a:r>
          </a:p>
          <a:p>
            <a:r>
              <a:rPr lang="en-GB" dirty="0"/>
              <a:t>HITSZ purchased a school membership that allows HITSZ staff and students to access Rain Classroom functions</a:t>
            </a:r>
          </a:p>
          <a:p>
            <a:r>
              <a:rPr lang="en-GB" dirty="0"/>
              <a:t>In this scenario</a:t>
            </a:r>
          </a:p>
          <a:p>
            <a:pPr lvl="1"/>
            <a:r>
              <a:rPr lang="en-GB" dirty="0"/>
              <a:t>Who is cloud provider?</a:t>
            </a:r>
          </a:p>
          <a:p>
            <a:pPr lvl="1"/>
            <a:r>
              <a:rPr lang="en-GB" dirty="0"/>
              <a:t>Who is cloud customer?</a:t>
            </a:r>
          </a:p>
          <a:p>
            <a:pPr lvl="1"/>
            <a:r>
              <a:rPr lang="en-GB" dirty="0"/>
              <a:t>Who is cloud end-user?</a:t>
            </a:r>
          </a:p>
        </p:txBody>
      </p:sp>
    </p:spTree>
    <p:extLst>
      <p:ext uri="{BB962C8B-B14F-4D97-AF65-F5344CB8AC3E}">
        <p14:creationId xmlns:p14="http://schemas.microsoft.com/office/powerpoint/2010/main" val="1970082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dirty="0"/>
              <a:t>Rain Classroom is a cloud computing tool, which is jointly developed by </a:t>
            </a:r>
            <a:r>
              <a:rPr lang="en-GB" dirty="0">
                <a:highlight>
                  <a:srgbClr val="FFFF00"/>
                </a:highlight>
              </a:rPr>
              <a:t>Tsinghua University and </a:t>
            </a:r>
            <a:r>
              <a:rPr lang="en-GB" dirty="0" err="1">
                <a:highlight>
                  <a:srgbClr val="FFFF00"/>
                </a:highlight>
              </a:rPr>
              <a:t>XueTangX</a:t>
            </a:r>
            <a:r>
              <a:rPr lang="en-GB" dirty="0"/>
              <a:t>. </a:t>
            </a:r>
          </a:p>
          <a:p>
            <a:r>
              <a:rPr lang="en-GB" dirty="0"/>
              <a:t>HITSZ purchased a school membership that allows HITSZ staff and students to access Rain Classroom functions</a:t>
            </a:r>
          </a:p>
          <a:p>
            <a:r>
              <a:rPr lang="en-GB" dirty="0"/>
              <a:t>In this scenario</a:t>
            </a:r>
          </a:p>
          <a:p>
            <a:pPr lvl="1"/>
            <a:r>
              <a:rPr lang="en-GB" dirty="0"/>
              <a:t>Who is </a:t>
            </a:r>
            <a:r>
              <a:rPr lang="en-GB" dirty="0">
                <a:highlight>
                  <a:srgbClr val="FFFF00"/>
                </a:highlight>
              </a:rPr>
              <a:t>cloud provider</a:t>
            </a:r>
            <a:r>
              <a:rPr lang="en-GB" dirty="0"/>
              <a:t>?</a:t>
            </a:r>
          </a:p>
          <a:p>
            <a:pPr lvl="1"/>
            <a:r>
              <a:rPr lang="en-GB" dirty="0"/>
              <a:t>Who is cloud customer?</a:t>
            </a:r>
          </a:p>
          <a:p>
            <a:pPr lvl="1"/>
            <a:r>
              <a:rPr lang="en-GB" dirty="0"/>
              <a:t>Who is cloud end-user?</a:t>
            </a:r>
          </a:p>
        </p:txBody>
      </p:sp>
    </p:spTree>
    <p:extLst>
      <p:ext uri="{BB962C8B-B14F-4D97-AF65-F5344CB8AC3E}">
        <p14:creationId xmlns:p14="http://schemas.microsoft.com/office/powerpoint/2010/main" val="4543573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dirty="0"/>
              <a:t>Rain Classroom is a cloud computing tool, which is jointly developed by </a:t>
            </a:r>
            <a:r>
              <a:rPr lang="en-GB" dirty="0">
                <a:highlight>
                  <a:srgbClr val="FFFF00"/>
                </a:highlight>
              </a:rPr>
              <a:t>Tsinghua University and </a:t>
            </a:r>
            <a:r>
              <a:rPr lang="en-GB" dirty="0" err="1">
                <a:highlight>
                  <a:srgbClr val="FFFF00"/>
                </a:highlight>
              </a:rPr>
              <a:t>XueTangX</a:t>
            </a:r>
            <a:r>
              <a:rPr lang="en-GB" dirty="0"/>
              <a:t>. </a:t>
            </a:r>
          </a:p>
          <a:p>
            <a:r>
              <a:rPr lang="en-GB" dirty="0">
                <a:highlight>
                  <a:srgbClr val="00FFFF"/>
                </a:highlight>
              </a:rPr>
              <a:t>HITSZ</a:t>
            </a:r>
            <a:r>
              <a:rPr lang="en-GB" dirty="0"/>
              <a:t> purchased a school membership that allows HITSZ staff and students to access Rain Classroom functions</a:t>
            </a:r>
          </a:p>
          <a:p>
            <a:r>
              <a:rPr lang="en-GB" dirty="0"/>
              <a:t>In this scenario</a:t>
            </a:r>
          </a:p>
          <a:p>
            <a:pPr lvl="1"/>
            <a:r>
              <a:rPr lang="en-GB" dirty="0"/>
              <a:t>Who is </a:t>
            </a:r>
            <a:r>
              <a:rPr lang="en-GB" dirty="0">
                <a:highlight>
                  <a:srgbClr val="FFFF00"/>
                </a:highlight>
              </a:rPr>
              <a:t>cloud provider</a:t>
            </a:r>
            <a:r>
              <a:rPr lang="en-GB" dirty="0"/>
              <a:t>?</a:t>
            </a:r>
          </a:p>
          <a:p>
            <a:pPr lvl="1"/>
            <a:r>
              <a:rPr lang="en-GB" dirty="0"/>
              <a:t>Who is </a:t>
            </a:r>
            <a:r>
              <a:rPr lang="en-GB" dirty="0">
                <a:highlight>
                  <a:srgbClr val="00FFFF"/>
                </a:highlight>
              </a:rPr>
              <a:t>cloud customer</a:t>
            </a:r>
            <a:r>
              <a:rPr lang="en-GB" dirty="0"/>
              <a:t>?</a:t>
            </a:r>
          </a:p>
          <a:p>
            <a:pPr lvl="1"/>
            <a:r>
              <a:rPr lang="en-GB" dirty="0"/>
              <a:t>Who is cloud end-user?</a:t>
            </a:r>
          </a:p>
        </p:txBody>
      </p:sp>
    </p:spTree>
    <p:extLst>
      <p:ext uri="{BB962C8B-B14F-4D97-AF65-F5344CB8AC3E}">
        <p14:creationId xmlns:p14="http://schemas.microsoft.com/office/powerpoint/2010/main" val="60571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dirty="0"/>
              <a:t>Rain Classroom is a cloud computing tool, which is jointly developed by </a:t>
            </a:r>
            <a:r>
              <a:rPr lang="en-GB" dirty="0">
                <a:highlight>
                  <a:srgbClr val="FFFF00"/>
                </a:highlight>
              </a:rPr>
              <a:t>Tsinghua University and </a:t>
            </a:r>
            <a:r>
              <a:rPr lang="en-GB" dirty="0" err="1">
                <a:highlight>
                  <a:srgbClr val="FFFF00"/>
                </a:highlight>
              </a:rPr>
              <a:t>XueTangX</a:t>
            </a:r>
            <a:r>
              <a:rPr lang="en-GB" dirty="0"/>
              <a:t>. </a:t>
            </a:r>
          </a:p>
          <a:p>
            <a:r>
              <a:rPr lang="en-GB" dirty="0">
                <a:highlight>
                  <a:srgbClr val="00FFFF"/>
                </a:highlight>
              </a:rPr>
              <a:t>HITSZ</a:t>
            </a:r>
            <a:r>
              <a:rPr lang="en-GB" dirty="0"/>
              <a:t> purchased a school membership that allows </a:t>
            </a:r>
            <a:r>
              <a:rPr lang="en-GB" dirty="0">
                <a:highlight>
                  <a:srgbClr val="00FF00"/>
                </a:highlight>
              </a:rPr>
              <a:t>HITSZ staff and students</a:t>
            </a:r>
            <a:r>
              <a:rPr lang="en-GB" dirty="0"/>
              <a:t> to access Rain Classroom functions</a:t>
            </a:r>
          </a:p>
          <a:p>
            <a:r>
              <a:rPr lang="en-GB" dirty="0"/>
              <a:t>In this scenario</a:t>
            </a:r>
          </a:p>
          <a:p>
            <a:pPr lvl="1"/>
            <a:r>
              <a:rPr lang="en-GB" dirty="0"/>
              <a:t>Who is </a:t>
            </a:r>
            <a:r>
              <a:rPr lang="en-GB" dirty="0">
                <a:highlight>
                  <a:srgbClr val="FFFF00"/>
                </a:highlight>
              </a:rPr>
              <a:t>cloud provider</a:t>
            </a:r>
            <a:r>
              <a:rPr lang="en-GB" dirty="0"/>
              <a:t>?</a:t>
            </a:r>
          </a:p>
          <a:p>
            <a:pPr lvl="1"/>
            <a:r>
              <a:rPr lang="en-GB" dirty="0"/>
              <a:t>Who is </a:t>
            </a:r>
            <a:r>
              <a:rPr lang="en-GB" dirty="0">
                <a:highlight>
                  <a:srgbClr val="00FFFF"/>
                </a:highlight>
              </a:rPr>
              <a:t>cloud customer</a:t>
            </a:r>
            <a:r>
              <a:rPr lang="en-GB" dirty="0"/>
              <a:t>?</a:t>
            </a:r>
          </a:p>
          <a:p>
            <a:pPr lvl="1"/>
            <a:r>
              <a:rPr lang="en-GB" dirty="0"/>
              <a:t>Who is </a:t>
            </a:r>
            <a:r>
              <a:rPr lang="en-GB" dirty="0">
                <a:highlight>
                  <a:srgbClr val="00FF00"/>
                </a:highlight>
              </a:rPr>
              <a:t>cloud end-user</a:t>
            </a:r>
            <a:r>
              <a:rPr lang="en-GB" dirty="0"/>
              <a:t>?</a:t>
            </a:r>
          </a:p>
        </p:txBody>
      </p:sp>
    </p:spTree>
    <p:extLst>
      <p:ext uri="{BB962C8B-B14F-4D97-AF65-F5344CB8AC3E}">
        <p14:creationId xmlns:p14="http://schemas.microsoft.com/office/powerpoint/2010/main" val="1246419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22" y="3770337"/>
            <a:ext cx="5167162" cy="220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9420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2B83D-B611-274F-4C3F-FFE57396446E}"/>
              </a:ext>
            </a:extLst>
          </p:cNvPr>
          <p:cNvSpPr>
            <a:spLocks noGrp="1"/>
          </p:cNvSpPr>
          <p:nvPr>
            <p:ph type="title"/>
          </p:nvPr>
        </p:nvSpPr>
        <p:spPr/>
        <p:txBody>
          <a:bodyPr/>
          <a:lstStyle/>
          <a:p>
            <a:r>
              <a:rPr lang="en-AU" dirty="0"/>
              <a:t>Cloud enabler</a:t>
            </a:r>
            <a:endParaRPr lang="x-none" dirty="0"/>
          </a:p>
        </p:txBody>
      </p:sp>
      <p:sp>
        <p:nvSpPr>
          <p:cNvPr id="3" name="内容占位符 2">
            <a:extLst>
              <a:ext uri="{FF2B5EF4-FFF2-40B4-BE49-F238E27FC236}">
                <a16:creationId xmlns:a16="http://schemas.microsoft.com/office/drawing/2014/main" id="{C51D81E5-1E79-F8BB-64D3-284EB3143EB8}"/>
              </a:ext>
            </a:extLst>
          </p:cNvPr>
          <p:cNvSpPr>
            <a:spLocks noGrp="1"/>
          </p:cNvSpPr>
          <p:nvPr>
            <p:ph idx="1"/>
          </p:nvPr>
        </p:nvSpPr>
        <p:spPr/>
        <p:txBody>
          <a:bodyPr>
            <a:normAutofit/>
          </a:bodyPr>
          <a:lstStyle/>
          <a:p>
            <a:r>
              <a:rPr lang="en-US" sz="3600" dirty="0"/>
              <a:t>Cloud enablers are information technology (IT) firms that create hardware, software, storage devices, networking equipment, and other related cloud environment components</a:t>
            </a:r>
          </a:p>
        </p:txBody>
      </p:sp>
    </p:spTree>
    <p:extLst>
      <p:ext uri="{BB962C8B-B14F-4D97-AF65-F5344CB8AC3E}">
        <p14:creationId xmlns:p14="http://schemas.microsoft.com/office/powerpoint/2010/main" val="4147692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2B83D-B611-274F-4C3F-FFE57396446E}"/>
              </a:ext>
            </a:extLst>
          </p:cNvPr>
          <p:cNvSpPr>
            <a:spLocks noGrp="1"/>
          </p:cNvSpPr>
          <p:nvPr>
            <p:ph type="title"/>
          </p:nvPr>
        </p:nvSpPr>
        <p:spPr/>
        <p:txBody>
          <a:bodyPr/>
          <a:lstStyle/>
          <a:p>
            <a:r>
              <a:rPr lang="en-AU" dirty="0"/>
              <a:t>Cloud enabler example</a:t>
            </a:r>
            <a:endParaRPr lang="x-none" dirty="0"/>
          </a:p>
        </p:txBody>
      </p:sp>
      <p:sp>
        <p:nvSpPr>
          <p:cNvPr id="3" name="内容占位符 2">
            <a:extLst>
              <a:ext uri="{FF2B5EF4-FFF2-40B4-BE49-F238E27FC236}">
                <a16:creationId xmlns:a16="http://schemas.microsoft.com/office/drawing/2014/main" id="{C51D81E5-1E79-F8BB-64D3-284EB3143EB8}"/>
              </a:ext>
            </a:extLst>
          </p:cNvPr>
          <p:cNvSpPr>
            <a:spLocks noGrp="1"/>
          </p:cNvSpPr>
          <p:nvPr>
            <p:ph idx="1"/>
          </p:nvPr>
        </p:nvSpPr>
        <p:spPr>
          <a:xfrm>
            <a:off x="838200" y="1800225"/>
            <a:ext cx="10515600" cy="4351338"/>
          </a:xfrm>
        </p:spPr>
        <p:txBody>
          <a:bodyPr>
            <a:normAutofit/>
          </a:bodyPr>
          <a:lstStyle/>
          <a:p>
            <a:r>
              <a:rPr lang="en-US" sz="3600" dirty="0"/>
              <a:t>An organization that manufactures virtualization hypervisors that enable virtual machines (VMs) is a cloud enabler</a:t>
            </a:r>
          </a:p>
          <a:p>
            <a:pPr lvl="1"/>
            <a:r>
              <a:rPr lang="en-US" sz="3200" b="0" i="0" dirty="0">
                <a:solidFill>
                  <a:srgbClr val="3A3A3A"/>
                </a:solidFill>
                <a:effectLst/>
                <a:latin typeface="-apple-system"/>
              </a:rPr>
              <a:t>A hypervisor is hardware, software, or firmware capable of creating virtual machines and then managing and allocating resources to them</a:t>
            </a:r>
            <a:endParaRPr lang="x-none" sz="3200" dirty="0"/>
          </a:p>
          <a:p>
            <a:endParaRPr lang="en-US" sz="3600" dirty="0"/>
          </a:p>
        </p:txBody>
      </p:sp>
      <p:pic>
        <p:nvPicPr>
          <p:cNvPr id="4" name="Picture 2" descr="What is virtualization and how it works | Iran, Islamic Republic of |  Cloud4U">
            <a:extLst>
              <a:ext uri="{FF2B5EF4-FFF2-40B4-BE49-F238E27FC236}">
                <a16:creationId xmlns:a16="http://schemas.microsoft.com/office/drawing/2014/main" id="{ABCD506C-CEBD-EB39-0FCD-34C900D0F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361" y="4713962"/>
            <a:ext cx="3805656" cy="213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50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 (1)</a:t>
            </a:r>
          </a:p>
        </p:txBody>
      </p:sp>
      <p:sp>
        <p:nvSpPr>
          <p:cNvPr id="3" name="Content Placeholder 2"/>
          <p:cNvSpPr>
            <a:spLocks noGrp="1"/>
          </p:cNvSpPr>
          <p:nvPr>
            <p:ph idx="1"/>
          </p:nvPr>
        </p:nvSpPr>
        <p:spPr/>
        <p:txBody>
          <a:bodyPr>
            <a:normAutofit/>
          </a:bodyPr>
          <a:lstStyle/>
          <a:p>
            <a:r>
              <a:rPr lang="en-GB" sz="4000" dirty="0"/>
              <a:t>refers to the way IT assets are consumed </a:t>
            </a:r>
          </a:p>
          <a:p>
            <a:r>
              <a:rPr lang="en-GB" sz="4000" dirty="0"/>
              <a:t>It also describes the essential difference between cloud computing and traditional IT</a:t>
            </a:r>
          </a:p>
        </p:txBody>
      </p:sp>
    </p:spTree>
    <p:extLst>
      <p:ext uri="{BB962C8B-B14F-4D97-AF65-F5344CB8AC3E}">
        <p14:creationId xmlns:p14="http://schemas.microsoft.com/office/powerpoint/2010/main" val="28452787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2B83D-B611-274F-4C3F-FFE57396446E}"/>
              </a:ext>
            </a:extLst>
          </p:cNvPr>
          <p:cNvSpPr>
            <a:spLocks noGrp="1"/>
          </p:cNvSpPr>
          <p:nvPr>
            <p:ph type="title"/>
          </p:nvPr>
        </p:nvSpPr>
        <p:spPr/>
        <p:txBody>
          <a:bodyPr/>
          <a:lstStyle/>
          <a:p>
            <a:r>
              <a:rPr lang="en-AU" dirty="0"/>
              <a:t>Cloud enabler vs cloud provider</a:t>
            </a:r>
            <a:endParaRPr lang="x-none" dirty="0"/>
          </a:p>
        </p:txBody>
      </p:sp>
      <p:sp>
        <p:nvSpPr>
          <p:cNvPr id="3" name="内容占位符 2">
            <a:extLst>
              <a:ext uri="{FF2B5EF4-FFF2-40B4-BE49-F238E27FC236}">
                <a16:creationId xmlns:a16="http://schemas.microsoft.com/office/drawing/2014/main" id="{C51D81E5-1E79-F8BB-64D3-284EB3143EB8}"/>
              </a:ext>
            </a:extLst>
          </p:cNvPr>
          <p:cNvSpPr>
            <a:spLocks noGrp="1"/>
          </p:cNvSpPr>
          <p:nvPr>
            <p:ph idx="1"/>
          </p:nvPr>
        </p:nvSpPr>
        <p:spPr/>
        <p:txBody>
          <a:bodyPr>
            <a:normAutofit/>
          </a:bodyPr>
          <a:lstStyle/>
          <a:p>
            <a:r>
              <a:rPr lang="en-US" sz="4000" b="0" i="0" dirty="0">
                <a:solidFill>
                  <a:srgbClr val="2E3444"/>
                </a:solidFill>
                <a:effectLst/>
                <a:latin typeface="Lato" panose="020F0502020204030203" pitchFamily="34" charset="0"/>
              </a:rPr>
              <a:t>A cloud enabler is different from a cloud service provider </a:t>
            </a:r>
          </a:p>
          <a:p>
            <a:pPr lvl="1"/>
            <a:r>
              <a:rPr lang="en-US" sz="3600" b="0" i="0" dirty="0">
                <a:solidFill>
                  <a:srgbClr val="2E3444"/>
                </a:solidFill>
                <a:effectLst/>
                <a:latin typeface="Lato" panose="020F0502020204030203" pitchFamily="34" charset="0"/>
              </a:rPr>
              <a:t>Cloud service providers use the technologies built by cloud enablers to deliver cloud-based services to end-users</a:t>
            </a:r>
            <a:endParaRPr lang="x-none" sz="3600" dirty="0"/>
          </a:p>
        </p:txBody>
      </p:sp>
    </p:spTree>
    <p:extLst>
      <p:ext uri="{BB962C8B-B14F-4D97-AF65-F5344CB8AC3E}">
        <p14:creationId xmlns:p14="http://schemas.microsoft.com/office/powerpoint/2010/main" val="24848102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E34EB-7941-6BB6-5F5B-FC46494F9E7B}"/>
              </a:ext>
            </a:extLst>
          </p:cNvPr>
          <p:cNvSpPr>
            <a:spLocks noGrp="1"/>
          </p:cNvSpPr>
          <p:nvPr>
            <p:ph type="title"/>
          </p:nvPr>
        </p:nvSpPr>
        <p:spPr/>
        <p:txBody>
          <a:bodyPr/>
          <a:lstStyle/>
          <a:p>
            <a:r>
              <a:rPr lang="en-US" dirty="0"/>
              <a:t>Why are cloud enablers important?</a:t>
            </a:r>
            <a:endParaRPr lang="x-none" dirty="0"/>
          </a:p>
        </p:txBody>
      </p:sp>
      <p:sp>
        <p:nvSpPr>
          <p:cNvPr id="3" name="内容占位符 2">
            <a:extLst>
              <a:ext uri="{FF2B5EF4-FFF2-40B4-BE49-F238E27FC236}">
                <a16:creationId xmlns:a16="http://schemas.microsoft.com/office/drawing/2014/main" id="{8851A90E-CE5E-5852-5E5C-C053750FACBF}"/>
              </a:ext>
            </a:extLst>
          </p:cNvPr>
          <p:cNvSpPr>
            <a:spLocks noGrp="1"/>
          </p:cNvSpPr>
          <p:nvPr>
            <p:ph idx="1"/>
          </p:nvPr>
        </p:nvSpPr>
        <p:spPr/>
        <p:txBody>
          <a:bodyPr>
            <a:normAutofit/>
          </a:bodyPr>
          <a:lstStyle/>
          <a:p>
            <a:r>
              <a:rPr lang="en-US" sz="4000" dirty="0"/>
              <a:t>Cloud enablers serve as the backbone for cloud products and services offered by a </a:t>
            </a:r>
            <a:r>
              <a:rPr lang="en-US" sz="4000" dirty="0">
                <a:highlight>
                  <a:srgbClr val="FFFF00"/>
                </a:highlight>
              </a:rPr>
              <a:t>cloud provider</a:t>
            </a:r>
          </a:p>
          <a:p>
            <a:pPr lvl="1"/>
            <a:r>
              <a:rPr lang="en-US" sz="3600" dirty="0"/>
              <a:t>Developing a scalable, reliable, and robust cloud computing service is complex and requires many technical skills and hard work</a:t>
            </a:r>
          </a:p>
          <a:p>
            <a:pPr lvl="1"/>
            <a:r>
              <a:rPr lang="en-US" sz="3600" dirty="0"/>
              <a:t>Let a company build, deploy, integrate, and deliver cloud computing solutions</a:t>
            </a:r>
          </a:p>
        </p:txBody>
      </p:sp>
    </p:spTree>
    <p:extLst>
      <p:ext uri="{BB962C8B-B14F-4D97-AF65-F5344CB8AC3E}">
        <p14:creationId xmlns:p14="http://schemas.microsoft.com/office/powerpoint/2010/main" val="1852635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E34EB-7941-6BB6-5F5B-FC46494F9E7B}"/>
              </a:ext>
            </a:extLst>
          </p:cNvPr>
          <p:cNvSpPr>
            <a:spLocks noGrp="1"/>
          </p:cNvSpPr>
          <p:nvPr>
            <p:ph type="title"/>
          </p:nvPr>
        </p:nvSpPr>
        <p:spPr/>
        <p:txBody>
          <a:bodyPr/>
          <a:lstStyle/>
          <a:p>
            <a:r>
              <a:rPr lang="en-US" dirty="0"/>
              <a:t>Why are cloud enablers important?</a:t>
            </a:r>
            <a:endParaRPr lang="x-none" dirty="0"/>
          </a:p>
        </p:txBody>
      </p:sp>
      <p:sp>
        <p:nvSpPr>
          <p:cNvPr id="3" name="内容占位符 2">
            <a:extLst>
              <a:ext uri="{FF2B5EF4-FFF2-40B4-BE49-F238E27FC236}">
                <a16:creationId xmlns:a16="http://schemas.microsoft.com/office/drawing/2014/main" id="{8851A90E-CE5E-5852-5E5C-C053750FACBF}"/>
              </a:ext>
            </a:extLst>
          </p:cNvPr>
          <p:cNvSpPr>
            <a:spLocks noGrp="1"/>
          </p:cNvSpPr>
          <p:nvPr>
            <p:ph idx="1"/>
          </p:nvPr>
        </p:nvSpPr>
        <p:spPr/>
        <p:txBody>
          <a:bodyPr>
            <a:normAutofit/>
          </a:bodyPr>
          <a:lstStyle/>
          <a:p>
            <a:r>
              <a:rPr lang="en-US" sz="4000" dirty="0"/>
              <a:t>Cloud enablers make it possible for the </a:t>
            </a:r>
            <a:r>
              <a:rPr lang="en-US" sz="4000" dirty="0">
                <a:highlight>
                  <a:srgbClr val="FFFF00"/>
                </a:highlight>
              </a:rPr>
              <a:t>cloud customers</a:t>
            </a:r>
            <a:r>
              <a:rPr lang="en-US" sz="4000" dirty="0"/>
              <a:t> to move their resources to the cloud</a:t>
            </a:r>
            <a:endParaRPr lang="x-none" sz="4000" dirty="0"/>
          </a:p>
          <a:p>
            <a:pPr lvl="1"/>
            <a:r>
              <a:rPr lang="en-US" sz="3600" dirty="0"/>
              <a:t>Cloud enablers play a critical role in coming up with cloud strategies, service selection, and cloud app development and infrastructure establishment</a:t>
            </a:r>
          </a:p>
          <a:p>
            <a:pPr lvl="1"/>
            <a:r>
              <a:rPr lang="en-US" sz="3600" dirty="0"/>
              <a:t>A cloud enabler is a huge part of building, deploying, integrating, and delivering cloud computing solutions</a:t>
            </a:r>
          </a:p>
        </p:txBody>
      </p:sp>
    </p:spTree>
    <p:extLst>
      <p:ext uri="{BB962C8B-B14F-4D97-AF65-F5344CB8AC3E}">
        <p14:creationId xmlns:p14="http://schemas.microsoft.com/office/powerpoint/2010/main" val="2521195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2BE13-BB5A-E0FD-34CC-FF27AB0A0DE1}"/>
              </a:ext>
            </a:extLst>
          </p:cNvPr>
          <p:cNvSpPr>
            <a:spLocks noGrp="1"/>
          </p:cNvSpPr>
          <p:nvPr>
            <p:ph type="title"/>
          </p:nvPr>
        </p:nvSpPr>
        <p:spPr/>
        <p:txBody>
          <a:bodyPr/>
          <a:lstStyle/>
          <a:p>
            <a:r>
              <a:rPr lang="en-AU" dirty="0"/>
              <a:t>Cloud reseller</a:t>
            </a:r>
            <a:endParaRPr lang="x-none" dirty="0"/>
          </a:p>
        </p:txBody>
      </p:sp>
      <p:sp>
        <p:nvSpPr>
          <p:cNvPr id="3" name="内容占位符 2">
            <a:extLst>
              <a:ext uri="{FF2B5EF4-FFF2-40B4-BE49-F238E27FC236}">
                <a16:creationId xmlns:a16="http://schemas.microsoft.com/office/drawing/2014/main" id="{C652A3C0-F566-EE74-C5C4-B52E7DEBA46E}"/>
              </a:ext>
            </a:extLst>
          </p:cNvPr>
          <p:cNvSpPr>
            <a:spLocks noGrp="1"/>
          </p:cNvSpPr>
          <p:nvPr>
            <p:ph idx="1"/>
          </p:nvPr>
        </p:nvSpPr>
        <p:spPr/>
        <p:txBody>
          <a:bodyPr>
            <a:normAutofit/>
          </a:bodyPr>
          <a:lstStyle/>
          <a:p>
            <a:r>
              <a:rPr lang="en-US" sz="4400" dirty="0"/>
              <a:t>A cloud reseller is a service provider who buys cloud computing products and services from major providers like AWS or Google, which they then resell to their own customers</a:t>
            </a:r>
          </a:p>
        </p:txBody>
      </p:sp>
    </p:spTree>
    <p:extLst>
      <p:ext uri="{BB962C8B-B14F-4D97-AF65-F5344CB8AC3E}">
        <p14:creationId xmlns:p14="http://schemas.microsoft.com/office/powerpoint/2010/main" val="901172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2BE13-BB5A-E0FD-34CC-FF27AB0A0DE1}"/>
              </a:ext>
            </a:extLst>
          </p:cNvPr>
          <p:cNvSpPr>
            <a:spLocks noGrp="1"/>
          </p:cNvSpPr>
          <p:nvPr>
            <p:ph type="title"/>
          </p:nvPr>
        </p:nvSpPr>
        <p:spPr/>
        <p:txBody>
          <a:bodyPr/>
          <a:lstStyle/>
          <a:p>
            <a:r>
              <a:rPr lang="en-AU" dirty="0"/>
              <a:t>Cloud reseller</a:t>
            </a:r>
            <a:endParaRPr lang="x-none" dirty="0"/>
          </a:p>
        </p:txBody>
      </p:sp>
      <p:sp>
        <p:nvSpPr>
          <p:cNvPr id="3" name="内容占位符 2">
            <a:extLst>
              <a:ext uri="{FF2B5EF4-FFF2-40B4-BE49-F238E27FC236}">
                <a16:creationId xmlns:a16="http://schemas.microsoft.com/office/drawing/2014/main" id="{C652A3C0-F566-EE74-C5C4-B52E7DEBA46E}"/>
              </a:ext>
            </a:extLst>
          </p:cNvPr>
          <p:cNvSpPr>
            <a:spLocks noGrp="1"/>
          </p:cNvSpPr>
          <p:nvPr>
            <p:ph idx="1"/>
          </p:nvPr>
        </p:nvSpPr>
        <p:spPr/>
        <p:txBody>
          <a:bodyPr>
            <a:normAutofit/>
          </a:bodyPr>
          <a:lstStyle/>
          <a:p>
            <a:r>
              <a:rPr lang="en-US" sz="4400" dirty="0"/>
              <a:t>A cloud computing reseller acts as a valued added reseller (VAR) when they combine and/or complement the cloud product/service with additional value or functionality. </a:t>
            </a:r>
          </a:p>
        </p:txBody>
      </p:sp>
    </p:spTree>
    <p:extLst>
      <p:ext uri="{BB962C8B-B14F-4D97-AF65-F5344CB8AC3E}">
        <p14:creationId xmlns:p14="http://schemas.microsoft.com/office/powerpoint/2010/main" val="4040429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2BE13-BB5A-E0FD-34CC-FF27AB0A0DE1}"/>
              </a:ext>
            </a:extLst>
          </p:cNvPr>
          <p:cNvSpPr>
            <a:spLocks noGrp="1"/>
          </p:cNvSpPr>
          <p:nvPr>
            <p:ph type="title"/>
          </p:nvPr>
        </p:nvSpPr>
        <p:spPr/>
        <p:txBody>
          <a:bodyPr/>
          <a:lstStyle/>
          <a:p>
            <a:r>
              <a:rPr lang="en-AU" dirty="0"/>
              <a:t>Cloud reseller - example</a:t>
            </a:r>
            <a:endParaRPr lang="x-none" dirty="0"/>
          </a:p>
        </p:txBody>
      </p:sp>
      <p:sp>
        <p:nvSpPr>
          <p:cNvPr id="3" name="内容占位符 2">
            <a:extLst>
              <a:ext uri="{FF2B5EF4-FFF2-40B4-BE49-F238E27FC236}">
                <a16:creationId xmlns:a16="http://schemas.microsoft.com/office/drawing/2014/main" id="{C652A3C0-F566-EE74-C5C4-B52E7DEBA46E}"/>
              </a:ext>
            </a:extLst>
          </p:cNvPr>
          <p:cNvSpPr>
            <a:spLocks noGrp="1"/>
          </p:cNvSpPr>
          <p:nvPr>
            <p:ph idx="1"/>
          </p:nvPr>
        </p:nvSpPr>
        <p:spPr/>
        <p:txBody>
          <a:bodyPr>
            <a:normAutofit/>
          </a:bodyPr>
          <a:lstStyle/>
          <a:p>
            <a:r>
              <a:rPr lang="en-US" sz="4800" dirty="0"/>
              <a:t>A cloud computing reseller combines their photo editing software with cloud provider’s storage service to enhance the value of software product</a:t>
            </a:r>
            <a:endParaRPr lang="x-none" sz="4800" dirty="0"/>
          </a:p>
        </p:txBody>
      </p:sp>
    </p:spTree>
    <p:extLst>
      <p:ext uri="{BB962C8B-B14F-4D97-AF65-F5344CB8AC3E}">
        <p14:creationId xmlns:p14="http://schemas.microsoft.com/office/powerpoint/2010/main" val="123562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6A8D8-C2B1-C29A-F09B-761E82E57703}"/>
              </a:ext>
            </a:extLst>
          </p:cNvPr>
          <p:cNvSpPr>
            <a:spLocks noGrp="1"/>
          </p:cNvSpPr>
          <p:nvPr>
            <p:ph type="title"/>
          </p:nvPr>
        </p:nvSpPr>
        <p:spPr/>
        <p:txBody>
          <a:bodyPr/>
          <a:lstStyle/>
          <a:p>
            <a:r>
              <a:rPr lang="en-AU" dirty="0"/>
              <a:t>Third-party providers</a:t>
            </a:r>
            <a:endParaRPr lang="x-none" dirty="0"/>
          </a:p>
        </p:txBody>
      </p:sp>
      <p:sp>
        <p:nvSpPr>
          <p:cNvPr id="3" name="内容占位符 2">
            <a:extLst>
              <a:ext uri="{FF2B5EF4-FFF2-40B4-BE49-F238E27FC236}">
                <a16:creationId xmlns:a16="http://schemas.microsoft.com/office/drawing/2014/main" id="{59197A48-5BA9-B19C-B64D-3A7F80BF1134}"/>
              </a:ext>
            </a:extLst>
          </p:cNvPr>
          <p:cNvSpPr>
            <a:spLocks noGrp="1"/>
          </p:cNvSpPr>
          <p:nvPr>
            <p:ph idx="1"/>
          </p:nvPr>
        </p:nvSpPr>
        <p:spPr/>
        <p:txBody>
          <a:bodyPr>
            <a:normAutofit/>
          </a:bodyPr>
          <a:lstStyle/>
          <a:p>
            <a:r>
              <a:rPr lang="en-US" sz="4000" b="0" i="0" dirty="0">
                <a:solidFill>
                  <a:srgbClr val="212457"/>
                </a:solidFill>
                <a:effectLst/>
                <a:latin typeface="museo-sans"/>
              </a:rPr>
              <a:t>A company that provides cloud services to another company </a:t>
            </a:r>
            <a:r>
              <a:rPr lang="en-US" sz="4000" b="0" i="0" dirty="0">
                <a:solidFill>
                  <a:srgbClr val="212457"/>
                </a:solidFill>
                <a:effectLst/>
                <a:highlight>
                  <a:srgbClr val="FFFF00"/>
                </a:highlight>
                <a:latin typeface="museo-sans"/>
              </a:rPr>
              <a:t>without a contract</a:t>
            </a:r>
          </a:p>
          <a:p>
            <a:r>
              <a:rPr lang="en-US" sz="4000" dirty="0"/>
              <a:t>When contracting for cloud-computing services, one challenge is that there may be more parties involved than the cloud customer and the cloud provider</a:t>
            </a:r>
          </a:p>
        </p:txBody>
      </p:sp>
    </p:spTree>
    <p:extLst>
      <p:ext uri="{BB962C8B-B14F-4D97-AF65-F5344CB8AC3E}">
        <p14:creationId xmlns:p14="http://schemas.microsoft.com/office/powerpoint/2010/main" val="13110733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6A8D8-C2B1-C29A-F09B-761E82E57703}"/>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a16="http://schemas.microsoft.com/office/drawing/2014/main" id="{59197A48-5BA9-B19C-B64D-3A7F80BF1134}"/>
              </a:ext>
            </a:extLst>
          </p:cNvPr>
          <p:cNvSpPr>
            <a:spLocks noGrp="1"/>
          </p:cNvSpPr>
          <p:nvPr>
            <p:ph idx="1"/>
          </p:nvPr>
        </p:nvSpPr>
        <p:spPr/>
        <p:txBody>
          <a:bodyPr>
            <a:normAutofit/>
          </a:bodyPr>
          <a:lstStyle/>
          <a:p>
            <a:r>
              <a:rPr lang="en-US" sz="3600" dirty="0"/>
              <a:t>A cloud user uses services of a SaaS provider Dropbox</a:t>
            </a:r>
          </a:p>
        </p:txBody>
      </p:sp>
      <p:grpSp>
        <p:nvGrpSpPr>
          <p:cNvPr id="4" name="组合 3">
            <a:extLst>
              <a:ext uri="{FF2B5EF4-FFF2-40B4-BE49-F238E27FC236}">
                <a16:creationId xmlns:a16="http://schemas.microsoft.com/office/drawing/2014/main" id="{F681BC9A-56F3-19FE-98F0-7FBFFB1EF2BF}"/>
              </a:ext>
            </a:extLst>
          </p:cNvPr>
          <p:cNvGrpSpPr/>
          <p:nvPr/>
        </p:nvGrpSpPr>
        <p:grpSpPr>
          <a:xfrm>
            <a:off x="6795485" y="2335925"/>
            <a:ext cx="5005961" cy="4522075"/>
            <a:chOff x="2352782" y="953439"/>
            <a:chExt cx="6072027" cy="5098040"/>
          </a:xfrm>
        </p:grpSpPr>
        <p:pic>
          <p:nvPicPr>
            <p:cNvPr id="5" name="图片 4">
              <a:extLst>
                <a:ext uri="{FF2B5EF4-FFF2-40B4-BE49-F238E27FC236}">
                  <a16:creationId xmlns:a16="http://schemas.microsoft.com/office/drawing/2014/main" id="{A5AE8D0B-2EBB-9C60-B95C-BF8CB463D360}"/>
                </a:ext>
              </a:extLst>
            </p:cNvPr>
            <p:cNvPicPr>
              <a:picLocks noChangeAspect="1"/>
            </p:cNvPicPr>
            <p:nvPr/>
          </p:nvPicPr>
          <p:blipFill>
            <a:blip r:embed="rId2"/>
            <a:stretch>
              <a:fillRect/>
            </a:stretch>
          </p:blipFill>
          <p:spPr>
            <a:xfrm>
              <a:off x="2527442" y="953439"/>
              <a:ext cx="5626275" cy="4951122"/>
            </a:xfrm>
            <a:prstGeom prst="rect">
              <a:avLst/>
            </a:prstGeom>
          </p:spPr>
        </p:pic>
        <p:sp>
          <p:nvSpPr>
            <p:cNvPr id="6" name="矩形 5">
              <a:extLst>
                <a:ext uri="{FF2B5EF4-FFF2-40B4-BE49-F238E27FC236}">
                  <a16:creationId xmlns:a16="http://schemas.microsoft.com/office/drawing/2014/main" id="{6658D5FC-254C-8C54-217E-BD94A8B06C96}"/>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7" name="图片 6">
            <a:extLst>
              <a:ext uri="{FF2B5EF4-FFF2-40B4-BE49-F238E27FC236}">
                <a16:creationId xmlns:a16="http://schemas.microsoft.com/office/drawing/2014/main" id="{75B59754-71C4-56EA-B7AE-EEF48027CF6E}"/>
              </a:ext>
            </a:extLst>
          </p:cNvPr>
          <p:cNvPicPr>
            <a:picLocks noChangeAspect="1"/>
          </p:cNvPicPr>
          <p:nvPr/>
        </p:nvPicPr>
        <p:blipFill>
          <a:blip r:embed="rId3"/>
          <a:stretch>
            <a:fillRect/>
          </a:stretch>
        </p:blipFill>
        <p:spPr>
          <a:xfrm>
            <a:off x="1004071" y="3703916"/>
            <a:ext cx="4188415" cy="1372025"/>
          </a:xfrm>
          <a:prstGeom prst="rect">
            <a:avLst/>
          </a:prstGeom>
        </p:spPr>
      </p:pic>
      <p:pic>
        <p:nvPicPr>
          <p:cNvPr id="8" name="图片 7">
            <a:extLst>
              <a:ext uri="{FF2B5EF4-FFF2-40B4-BE49-F238E27FC236}">
                <a16:creationId xmlns:a16="http://schemas.microsoft.com/office/drawing/2014/main" id="{EDE21611-2676-3FA4-98CA-7366944A787C}"/>
              </a:ext>
            </a:extLst>
          </p:cNvPr>
          <p:cNvPicPr>
            <a:picLocks noChangeAspect="1"/>
          </p:cNvPicPr>
          <p:nvPr/>
        </p:nvPicPr>
        <p:blipFill>
          <a:blip r:embed="rId4"/>
          <a:stretch>
            <a:fillRect/>
          </a:stretch>
        </p:blipFill>
        <p:spPr>
          <a:xfrm>
            <a:off x="5529564" y="2594635"/>
            <a:ext cx="2218562" cy="2218562"/>
          </a:xfrm>
          <a:prstGeom prst="rect">
            <a:avLst/>
          </a:prstGeom>
        </p:spPr>
      </p:pic>
      <p:cxnSp>
        <p:nvCxnSpPr>
          <p:cNvPr id="9" name="直接箭头连接符 8">
            <a:extLst>
              <a:ext uri="{FF2B5EF4-FFF2-40B4-BE49-F238E27FC236}">
                <a16:creationId xmlns:a16="http://schemas.microsoft.com/office/drawing/2014/main" id="{3031F643-93A8-3085-6DC9-2A85C7C4A98D}"/>
              </a:ext>
            </a:extLst>
          </p:cNvPr>
          <p:cNvCxnSpPr/>
          <p:nvPr/>
        </p:nvCxnSpPr>
        <p:spPr>
          <a:xfrm>
            <a:off x="5637725" y="4493843"/>
            <a:ext cx="1796857"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963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6A99054-D72A-A692-9378-75F732B7F0BF}"/>
              </a:ext>
            </a:extLst>
          </p:cNvPr>
          <p:cNvGrpSpPr/>
          <p:nvPr/>
        </p:nvGrpSpPr>
        <p:grpSpPr>
          <a:xfrm>
            <a:off x="653143" y="2754086"/>
            <a:ext cx="10320988" cy="4103914"/>
            <a:chOff x="133812" y="1728281"/>
            <a:chExt cx="12582034" cy="5214989"/>
          </a:xfrm>
        </p:grpSpPr>
        <p:grpSp>
          <p:nvGrpSpPr>
            <p:cNvPr id="4" name="组合 3">
              <a:extLst>
                <a:ext uri="{FF2B5EF4-FFF2-40B4-BE49-F238E27FC236}">
                  <a16:creationId xmlns:a16="http://schemas.microsoft.com/office/drawing/2014/main" id="{8166A9CE-D804-A65A-A766-4EB65265DDA9}"/>
                </a:ext>
              </a:extLst>
            </p:cNvPr>
            <p:cNvGrpSpPr/>
            <p:nvPr/>
          </p:nvGrpSpPr>
          <p:grpSpPr>
            <a:xfrm>
              <a:off x="133812" y="2971799"/>
              <a:ext cx="5962188" cy="3971471"/>
              <a:chOff x="962346" y="0"/>
              <a:chExt cx="11295572" cy="6858000"/>
            </a:xfrm>
          </p:grpSpPr>
          <p:pic>
            <p:nvPicPr>
              <p:cNvPr id="5" name="图片 4">
                <a:extLst>
                  <a:ext uri="{FF2B5EF4-FFF2-40B4-BE49-F238E27FC236}">
                    <a16:creationId xmlns:a16="http://schemas.microsoft.com/office/drawing/2014/main" id="{E9CDE174-5D59-E68F-92FE-D1F8FCA5C796}"/>
                  </a:ext>
                </a:extLst>
              </p:cNvPr>
              <p:cNvPicPr>
                <a:picLocks noChangeAspect="1"/>
              </p:cNvPicPr>
              <p:nvPr/>
            </p:nvPicPr>
            <p:blipFill>
              <a:blip r:embed="rId2"/>
              <a:stretch>
                <a:fillRect/>
              </a:stretch>
            </p:blipFill>
            <p:spPr>
              <a:xfrm>
                <a:off x="962346" y="0"/>
                <a:ext cx="10287000" cy="6858000"/>
              </a:xfrm>
              <a:prstGeom prst="rect">
                <a:avLst/>
              </a:prstGeom>
            </p:spPr>
          </p:pic>
          <p:sp>
            <p:nvSpPr>
              <p:cNvPr id="6" name="矩形 5">
                <a:extLst>
                  <a:ext uri="{FF2B5EF4-FFF2-40B4-BE49-F238E27FC236}">
                    <a16:creationId xmlns:a16="http://schemas.microsoft.com/office/drawing/2014/main" id="{B1D513CF-0585-F15B-7482-7D9EF7E9D92C}"/>
                  </a:ext>
                </a:extLst>
              </p:cNvPr>
              <p:cNvSpPr/>
              <p:nvPr/>
            </p:nvSpPr>
            <p:spPr>
              <a:xfrm>
                <a:off x="6565187" y="0"/>
                <a:ext cx="466446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7" name="图片 6">
                <a:extLst>
                  <a:ext uri="{FF2B5EF4-FFF2-40B4-BE49-F238E27FC236}">
                    <a16:creationId xmlns:a16="http://schemas.microsoft.com/office/drawing/2014/main" id="{776D1805-0930-03ED-D868-F844475FE997}"/>
                  </a:ext>
                </a:extLst>
              </p:cNvPr>
              <p:cNvPicPr>
                <a:picLocks noChangeAspect="1"/>
              </p:cNvPicPr>
              <p:nvPr/>
            </p:nvPicPr>
            <p:blipFill>
              <a:blip r:embed="rId3"/>
              <a:stretch>
                <a:fillRect/>
              </a:stretch>
            </p:blipFill>
            <p:spPr>
              <a:xfrm>
                <a:off x="4441659" y="163287"/>
                <a:ext cx="7816259" cy="2448688"/>
              </a:xfrm>
              <a:prstGeom prst="rect">
                <a:avLst/>
              </a:prstGeom>
            </p:spPr>
          </p:pic>
          <p:pic>
            <p:nvPicPr>
              <p:cNvPr id="8" name="图片 7">
                <a:extLst>
                  <a:ext uri="{FF2B5EF4-FFF2-40B4-BE49-F238E27FC236}">
                    <a16:creationId xmlns:a16="http://schemas.microsoft.com/office/drawing/2014/main" id="{237220F2-0777-50A0-666E-9BE27F95AB67}"/>
                  </a:ext>
                </a:extLst>
              </p:cNvPr>
              <p:cNvPicPr>
                <a:picLocks noChangeAspect="1"/>
              </p:cNvPicPr>
              <p:nvPr/>
            </p:nvPicPr>
            <p:blipFill>
              <a:blip r:embed="rId4"/>
              <a:stretch>
                <a:fillRect/>
              </a:stretch>
            </p:blipFill>
            <p:spPr>
              <a:xfrm>
                <a:off x="4692468" y="3385158"/>
                <a:ext cx="3994332" cy="1997166"/>
              </a:xfrm>
              <a:prstGeom prst="rect">
                <a:avLst/>
              </a:prstGeom>
            </p:spPr>
          </p:pic>
          <p:pic>
            <p:nvPicPr>
              <p:cNvPr id="9" name="图片 8">
                <a:extLst>
                  <a:ext uri="{FF2B5EF4-FFF2-40B4-BE49-F238E27FC236}">
                    <a16:creationId xmlns:a16="http://schemas.microsoft.com/office/drawing/2014/main" id="{EFFCE276-BF5D-249A-98EB-A27E7AE04258}"/>
                  </a:ext>
                </a:extLst>
              </p:cNvPr>
              <p:cNvPicPr>
                <a:picLocks noChangeAspect="1"/>
              </p:cNvPicPr>
              <p:nvPr/>
            </p:nvPicPr>
            <p:blipFill>
              <a:blip r:embed="rId5"/>
              <a:stretch>
                <a:fillRect/>
              </a:stretch>
            </p:blipFill>
            <p:spPr>
              <a:xfrm>
                <a:off x="6945087" y="3385157"/>
                <a:ext cx="1836994" cy="1102197"/>
              </a:xfrm>
              <a:prstGeom prst="rect">
                <a:avLst/>
              </a:prstGeom>
            </p:spPr>
          </p:pic>
        </p:grpSp>
        <p:grpSp>
          <p:nvGrpSpPr>
            <p:cNvPr id="10" name="组合 9">
              <a:extLst>
                <a:ext uri="{FF2B5EF4-FFF2-40B4-BE49-F238E27FC236}">
                  <a16:creationId xmlns:a16="http://schemas.microsoft.com/office/drawing/2014/main" id="{3BE460DA-66E8-7278-C219-6795EB50B465}"/>
                </a:ext>
              </a:extLst>
            </p:cNvPr>
            <p:cNvGrpSpPr/>
            <p:nvPr/>
          </p:nvGrpSpPr>
          <p:grpSpPr>
            <a:xfrm>
              <a:off x="7709885" y="1728281"/>
              <a:ext cx="5005961" cy="4522075"/>
              <a:chOff x="2352782" y="953439"/>
              <a:chExt cx="6072027" cy="5098040"/>
            </a:xfrm>
          </p:grpSpPr>
          <p:pic>
            <p:nvPicPr>
              <p:cNvPr id="11" name="图片 10">
                <a:extLst>
                  <a:ext uri="{FF2B5EF4-FFF2-40B4-BE49-F238E27FC236}">
                    <a16:creationId xmlns:a16="http://schemas.microsoft.com/office/drawing/2014/main" id="{7F095314-CE9E-05CE-77A7-8CFAA581ADDF}"/>
                  </a:ext>
                </a:extLst>
              </p:cNvPr>
              <p:cNvPicPr>
                <a:picLocks noChangeAspect="1"/>
              </p:cNvPicPr>
              <p:nvPr/>
            </p:nvPicPr>
            <p:blipFill>
              <a:blip r:embed="rId6"/>
              <a:stretch>
                <a:fillRect/>
              </a:stretch>
            </p:blipFill>
            <p:spPr>
              <a:xfrm>
                <a:off x="2527442" y="953439"/>
                <a:ext cx="5626275" cy="4951122"/>
              </a:xfrm>
              <a:prstGeom prst="rect">
                <a:avLst/>
              </a:prstGeom>
            </p:spPr>
          </p:pic>
          <p:sp>
            <p:nvSpPr>
              <p:cNvPr id="12" name="矩形 11">
                <a:extLst>
                  <a:ext uri="{FF2B5EF4-FFF2-40B4-BE49-F238E27FC236}">
                    <a16:creationId xmlns:a16="http://schemas.microsoft.com/office/drawing/2014/main" id="{FCEBBA43-B099-7AE5-7D14-E832AADA3228}"/>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13" name="图片 12">
              <a:extLst>
                <a:ext uri="{FF2B5EF4-FFF2-40B4-BE49-F238E27FC236}">
                  <a16:creationId xmlns:a16="http://schemas.microsoft.com/office/drawing/2014/main" id="{1BD85253-1CF4-012F-E619-4CB0E5D55A2F}"/>
                </a:ext>
              </a:extLst>
            </p:cNvPr>
            <p:cNvPicPr>
              <a:picLocks noChangeAspect="1"/>
            </p:cNvPicPr>
            <p:nvPr/>
          </p:nvPicPr>
          <p:blipFill>
            <a:blip r:embed="rId7"/>
            <a:stretch>
              <a:fillRect/>
            </a:stretch>
          </p:blipFill>
          <p:spPr>
            <a:xfrm>
              <a:off x="6443964" y="1986991"/>
              <a:ext cx="2218562" cy="2218562"/>
            </a:xfrm>
            <a:prstGeom prst="rect">
              <a:avLst/>
            </a:prstGeom>
          </p:spPr>
        </p:pic>
        <p:cxnSp>
          <p:nvCxnSpPr>
            <p:cNvPr id="14" name="直接箭头连接符 13">
              <a:extLst>
                <a:ext uri="{FF2B5EF4-FFF2-40B4-BE49-F238E27FC236}">
                  <a16:creationId xmlns:a16="http://schemas.microsoft.com/office/drawing/2014/main" id="{DF72615E-988A-F92B-E9EA-855A65039256}"/>
                </a:ext>
              </a:extLst>
            </p:cNvPr>
            <p:cNvCxnSpPr/>
            <p:nvPr/>
          </p:nvCxnSpPr>
          <p:spPr>
            <a:xfrm>
              <a:off x="6552125" y="3886199"/>
              <a:ext cx="1796857"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5A46A8D8-C2B1-C29A-F09B-761E82E57703}"/>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a16="http://schemas.microsoft.com/office/drawing/2014/main" id="{59197A48-5BA9-B19C-B64D-3A7F80BF1134}"/>
              </a:ext>
            </a:extLst>
          </p:cNvPr>
          <p:cNvSpPr>
            <a:spLocks noGrp="1"/>
          </p:cNvSpPr>
          <p:nvPr>
            <p:ph idx="1"/>
          </p:nvPr>
        </p:nvSpPr>
        <p:spPr/>
        <p:txBody>
          <a:bodyPr>
            <a:normAutofit/>
          </a:bodyPr>
          <a:lstStyle/>
          <a:p>
            <a:r>
              <a:rPr lang="en-US" sz="3600" dirty="0"/>
              <a:t>Dropbox is running its service in the data center of a third-party IaaS vendor, Amazon Web Services </a:t>
            </a:r>
          </a:p>
        </p:txBody>
      </p:sp>
    </p:spTree>
    <p:extLst>
      <p:ext uri="{BB962C8B-B14F-4D97-AF65-F5344CB8AC3E}">
        <p14:creationId xmlns:p14="http://schemas.microsoft.com/office/powerpoint/2010/main" val="13404438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4A55C-D842-5E9E-E3E1-28B822D9C537}"/>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a16="http://schemas.microsoft.com/office/drawing/2014/main" id="{6723015E-54F7-D715-DB46-97E3276063F1}"/>
              </a:ext>
            </a:extLst>
          </p:cNvPr>
          <p:cNvSpPr>
            <a:spLocks noGrp="1"/>
          </p:cNvSpPr>
          <p:nvPr>
            <p:ph idx="1"/>
          </p:nvPr>
        </p:nvSpPr>
        <p:spPr/>
        <p:txBody>
          <a:bodyPr>
            <a:normAutofit/>
          </a:bodyPr>
          <a:lstStyle/>
          <a:p>
            <a:r>
              <a:rPr lang="en-US" sz="4000" dirty="0"/>
              <a:t>In this scenario</a:t>
            </a:r>
          </a:p>
          <a:p>
            <a:pPr lvl="1"/>
            <a:r>
              <a:rPr lang="en-US" sz="3600" dirty="0"/>
              <a:t>Dropbox is a service provider</a:t>
            </a:r>
          </a:p>
          <a:p>
            <a:pPr lvl="1"/>
            <a:r>
              <a:rPr lang="en-US" sz="3600" dirty="0"/>
              <a:t>AWS is a third-party provider</a:t>
            </a:r>
          </a:p>
        </p:txBody>
      </p:sp>
      <p:grpSp>
        <p:nvGrpSpPr>
          <p:cNvPr id="4" name="组合 3">
            <a:extLst>
              <a:ext uri="{FF2B5EF4-FFF2-40B4-BE49-F238E27FC236}">
                <a16:creationId xmlns:a16="http://schemas.microsoft.com/office/drawing/2014/main" id="{23AB86AC-8138-2859-4348-ABCA033CCBFE}"/>
              </a:ext>
            </a:extLst>
          </p:cNvPr>
          <p:cNvGrpSpPr/>
          <p:nvPr/>
        </p:nvGrpSpPr>
        <p:grpSpPr>
          <a:xfrm>
            <a:off x="8483266" y="3020302"/>
            <a:ext cx="3350836" cy="2844809"/>
            <a:chOff x="2352782" y="953439"/>
            <a:chExt cx="6072027" cy="5098040"/>
          </a:xfrm>
        </p:grpSpPr>
        <p:pic>
          <p:nvPicPr>
            <p:cNvPr id="5" name="图片 4">
              <a:extLst>
                <a:ext uri="{FF2B5EF4-FFF2-40B4-BE49-F238E27FC236}">
                  <a16:creationId xmlns:a16="http://schemas.microsoft.com/office/drawing/2014/main" id="{E73A9976-BF65-7B77-8DF8-29A2E3691AEA}"/>
                </a:ext>
              </a:extLst>
            </p:cNvPr>
            <p:cNvPicPr>
              <a:picLocks noChangeAspect="1"/>
            </p:cNvPicPr>
            <p:nvPr/>
          </p:nvPicPr>
          <p:blipFill>
            <a:blip r:embed="rId2"/>
            <a:stretch>
              <a:fillRect/>
            </a:stretch>
          </p:blipFill>
          <p:spPr>
            <a:xfrm>
              <a:off x="2527442" y="953439"/>
              <a:ext cx="5626275" cy="4951122"/>
            </a:xfrm>
            <a:prstGeom prst="rect">
              <a:avLst/>
            </a:prstGeom>
          </p:spPr>
        </p:pic>
        <p:sp>
          <p:nvSpPr>
            <p:cNvPr id="6" name="矩形 5">
              <a:extLst>
                <a:ext uri="{FF2B5EF4-FFF2-40B4-BE49-F238E27FC236}">
                  <a16:creationId xmlns:a16="http://schemas.microsoft.com/office/drawing/2014/main" id="{1980B7FC-864B-3734-025B-1E0BD5E0E1D7}"/>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7" name="图片 6">
            <a:extLst>
              <a:ext uri="{FF2B5EF4-FFF2-40B4-BE49-F238E27FC236}">
                <a16:creationId xmlns:a16="http://schemas.microsoft.com/office/drawing/2014/main" id="{BC43A11C-3934-F3F8-F82A-B0775FF897A7}"/>
              </a:ext>
            </a:extLst>
          </p:cNvPr>
          <p:cNvPicPr>
            <a:picLocks noChangeAspect="1"/>
          </p:cNvPicPr>
          <p:nvPr/>
        </p:nvPicPr>
        <p:blipFill>
          <a:blip r:embed="rId3"/>
          <a:stretch>
            <a:fillRect/>
          </a:stretch>
        </p:blipFill>
        <p:spPr>
          <a:xfrm>
            <a:off x="4599385" y="3880897"/>
            <a:ext cx="2803596" cy="863132"/>
          </a:xfrm>
          <a:prstGeom prst="rect">
            <a:avLst/>
          </a:prstGeom>
        </p:spPr>
      </p:pic>
      <p:pic>
        <p:nvPicPr>
          <p:cNvPr id="8" name="图片 7">
            <a:extLst>
              <a:ext uri="{FF2B5EF4-FFF2-40B4-BE49-F238E27FC236}">
                <a16:creationId xmlns:a16="http://schemas.microsoft.com/office/drawing/2014/main" id="{C3FCE3BB-32F0-86E6-AABD-5A3FE0967FBF}"/>
              </a:ext>
            </a:extLst>
          </p:cNvPr>
          <p:cNvPicPr>
            <a:picLocks noChangeAspect="1"/>
          </p:cNvPicPr>
          <p:nvPr/>
        </p:nvPicPr>
        <p:blipFill>
          <a:blip r:embed="rId4"/>
          <a:stretch>
            <a:fillRect/>
          </a:stretch>
        </p:blipFill>
        <p:spPr>
          <a:xfrm>
            <a:off x="7635897" y="3183055"/>
            <a:ext cx="1485037" cy="1395683"/>
          </a:xfrm>
          <a:prstGeom prst="rect">
            <a:avLst/>
          </a:prstGeom>
        </p:spPr>
      </p:pic>
      <p:cxnSp>
        <p:nvCxnSpPr>
          <p:cNvPr id="9" name="直接箭头连接符 8">
            <a:extLst>
              <a:ext uri="{FF2B5EF4-FFF2-40B4-BE49-F238E27FC236}">
                <a16:creationId xmlns:a16="http://schemas.microsoft.com/office/drawing/2014/main" id="{FFD47918-0AEC-FF20-D412-AC930D4291FE}"/>
              </a:ext>
            </a:extLst>
          </p:cNvPr>
          <p:cNvCxnSpPr/>
          <p:nvPr/>
        </p:nvCxnSpPr>
        <p:spPr>
          <a:xfrm>
            <a:off x="7708297" y="4377835"/>
            <a:ext cx="1202761"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CBE75E2A-A45F-B723-1389-4B64F75CAFA0}"/>
              </a:ext>
            </a:extLst>
          </p:cNvPr>
          <p:cNvPicPr>
            <a:picLocks noChangeAspect="1"/>
          </p:cNvPicPr>
          <p:nvPr/>
        </p:nvPicPr>
        <p:blipFill>
          <a:blip r:embed="rId5"/>
          <a:stretch>
            <a:fillRect/>
          </a:stretch>
        </p:blipFill>
        <p:spPr>
          <a:xfrm>
            <a:off x="4201885" y="5551736"/>
            <a:ext cx="1530652" cy="863132"/>
          </a:xfrm>
          <a:prstGeom prst="rect">
            <a:avLst/>
          </a:prstGeom>
        </p:spPr>
      </p:pic>
    </p:spTree>
    <p:extLst>
      <p:ext uri="{BB962C8B-B14F-4D97-AF65-F5344CB8AC3E}">
        <p14:creationId xmlns:p14="http://schemas.microsoft.com/office/powerpoint/2010/main" val="422729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 (2) </a:t>
            </a:r>
          </a:p>
        </p:txBody>
      </p:sp>
      <p:sp>
        <p:nvSpPr>
          <p:cNvPr id="3" name="Content Placeholder 2"/>
          <p:cNvSpPr>
            <a:spLocks noGrp="1"/>
          </p:cNvSpPr>
          <p:nvPr>
            <p:ph idx="1"/>
          </p:nvPr>
        </p:nvSpPr>
        <p:spPr/>
        <p:txBody>
          <a:bodyPr>
            <a:normAutofit/>
          </a:bodyPr>
          <a:lstStyle/>
          <a:p>
            <a:r>
              <a:rPr lang="en-GB" sz="3600" dirty="0"/>
              <a:t>In traditional IT, an organization consumes IT assets - hardware, system software, development tools, applications - by </a:t>
            </a:r>
            <a:r>
              <a:rPr lang="en-GB" sz="3600" dirty="0">
                <a:solidFill>
                  <a:srgbClr val="FF0000"/>
                </a:solidFill>
              </a:rPr>
              <a:t>purchasing</a:t>
            </a:r>
            <a:r>
              <a:rPr lang="en-GB" sz="3600" dirty="0"/>
              <a:t> them, </a:t>
            </a:r>
            <a:r>
              <a:rPr lang="en-GB" sz="3600" dirty="0">
                <a:solidFill>
                  <a:srgbClr val="FF0000"/>
                </a:solidFill>
              </a:rPr>
              <a:t>installing</a:t>
            </a:r>
            <a:r>
              <a:rPr lang="en-GB" sz="3600" dirty="0"/>
              <a:t> them, </a:t>
            </a:r>
            <a:r>
              <a:rPr lang="en-GB" sz="3600" dirty="0">
                <a:solidFill>
                  <a:srgbClr val="FF0000"/>
                </a:solidFill>
              </a:rPr>
              <a:t>managing </a:t>
            </a:r>
            <a:r>
              <a:rPr lang="en-GB" sz="3600" dirty="0"/>
              <a:t>them and </a:t>
            </a:r>
            <a:r>
              <a:rPr lang="en-GB" sz="3600" dirty="0">
                <a:solidFill>
                  <a:srgbClr val="FF0000"/>
                </a:solidFill>
              </a:rPr>
              <a:t>maintaining</a:t>
            </a:r>
            <a:r>
              <a:rPr lang="en-GB" sz="3600" dirty="0"/>
              <a:t> them </a:t>
            </a:r>
            <a:r>
              <a:rPr lang="en-GB" sz="3600" dirty="0">
                <a:highlight>
                  <a:srgbClr val="FFFF00"/>
                </a:highlight>
              </a:rPr>
              <a:t>in its own on-premises data </a:t>
            </a:r>
            <a:r>
              <a:rPr lang="en-GB" sz="3600" dirty="0" err="1">
                <a:highlight>
                  <a:srgbClr val="FFFF00"/>
                </a:highlight>
              </a:rPr>
              <a:t>center</a:t>
            </a:r>
            <a:r>
              <a:rPr lang="en-GB" sz="3600" dirty="0">
                <a:highlight>
                  <a:srgbClr val="FFFF00"/>
                </a:highlight>
              </a:rPr>
              <a:t>. </a:t>
            </a:r>
          </a:p>
          <a:p>
            <a:endParaRPr lang="en-GB" sz="3600" dirty="0"/>
          </a:p>
          <a:p>
            <a:endParaRPr lang="en-GB" sz="3600" dirty="0"/>
          </a:p>
        </p:txBody>
      </p:sp>
    </p:spTree>
    <p:extLst>
      <p:ext uri="{BB962C8B-B14F-4D97-AF65-F5344CB8AC3E}">
        <p14:creationId xmlns:p14="http://schemas.microsoft.com/office/powerpoint/2010/main" val="1772780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4A55C-D842-5E9E-E3E1-28B822D9C537}"/>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a16="http://schemas.microsoft.com/office/drawing/2014/main" id="{6723015E-54F7-D715-DB46-97E3276063F1}"/>
              </a:ext>
            </a:extLst>
          </p:cNvPr>
          <p:cNvSpPr>
            <a:spLocks noGrp="1"/>
          </p:cNvSpPr>
          <p:nvPr>
            <p:ph idx="1"/>
          </p:nvPr>
        </p:nvSpPr>
        <p:spPr/>
        <p:txBody>
          <a:bodyPr>
            <a:normAutofit/>
          </a:bodyPr>
          <a:lstStyle/>
          <a:p>
            <a:r>
              <a:rPr lang="en-US" sz="3600" dirty="0"/>
              <a:t>This can increase the complexity of a cloud-computing contract, especially in determining which provider is responsible for which action</a:t>
            </a:r>
            <a:endParaRPr lang="x-none" sz="3600" dirty="0"/>
          </a:p>
        </p:txBody>
      </p:sp>
      <p:grpSp>
        <p:nvGrpSpPr>
          <p:cNvPr id="4" name="组合 3">
            <a:extLst>
              <a:ext uri="{FF2B5EF4-FFF2-40B4-BE49-F238E27FC236}">
                <a16:creationId xmlns:a16="http://schemas.microsoft.com/office/drawing/2014/main" id="{AF55B61B-F460-8292-CAA7-B1C3D7DADBC7}"/>
              </a:ext>
            </a:extLst>
          </p:cNvPr>
          <p:cNvGrpSpPr/>
          <p:nvPr/>
        </p:nvGrpSpPr>
        <p:grpSpPr>
          <a:xfrm>
            <a:off x="4245428" y="2976759"/>
            <a:ext cx="7632217" cy="3516116"/>
            <a:chOff x="1313742" y="1164741"/>
            <a:chExt cx="11402104" cy="5589177"/>
          </a:xfrm>
        </p:grpSpPr>
        <p:pic>
          <p:nvPicPr>
            <p:cNvPr id="5" name="图片 4">
              <a:extLst>
                <a:ext uri="{FF2B5EF4-FFF2-40B4-BE49-F238E27FC236}">
                  <a16:creationId xmlns:a16="http://schemas.microsoft.com/office/drawing/2014/main" id="{775BED33-0B26-149F-D6AF-79D78A147EBB}"/>
                </a:ext>
              </a:extLst>
            </p:cNvPr>
            <p:cNvPicPr>
              <a:picLocks noChangeAspect="1"/>
            </p:cNvPicPr>
            <p:nvPr/>
          </p:nvPicPr>
          <p:blipFill>
            <a:blip r:embed="rId2"/>
            <a:stretch>
              <a:fillRect/>
            </a:stretch>
          </p:blipFill>
          <p:spPr>
            <a:xfrm>
              <a:off x="5959766" y="4859804"/>
              <a:ext cx="1894114" cy="1894114"/>
            </a:xfrm>
            <a:prstGeom prst="rect">
              <a:avLst/>
            </a:prstGeom>
          </p:spPr>
        </p:pic>
        <p:grpSp>
          <p:nvGrpSpPr>
            <p:cNvPr id="6" name="组合 5">
              <a:extLst>
                <a:ext uri="{FF2B5EF4-FFF2-40B4-BE49-F238E27FC236}">
                  <a16:creationId xmlns:a16="http://schemas.microsoft.com/office/drawing/2014/main" id="{852A0D8E-1166-55D0-2A23-FD9EF27E97BF}"/>
                </a:ext>
              </a:extLst>
            </p:cNvPr>
            <p:cNvGrpSpPr/>
            <p:nvPr/>
          </p:nvGrpSpPr>
          <p:grpSpPr>
            <a:xfrm>
              <a:off x="7709885" y="1164741"/>
              <a:ext cx="5005961" cy="4522075"/>
              <a:chOff x="2352782" y="953439"/>
              <a:chExt cx="6072027" cy="5098040"/>
            </a:xfrm>
          </p:grpSpPr>
          <p:pic>
            <p:nvPicPr>
              <p:cNvPr id="12" name="图片 11">
                <a:extLst>
                  <a:ext uri="{FF2B5EF4-FFF2-40B4-BE49-F238E27FC236}">
                    <a16:creationId xmlns:a16="http://schemas.microsoft.com/office/drawing/2014/main" id="{26DEEDB1-320A-0B76-73BC-65AABF22C8BC}"/>
                  </a:ext>
                </a:extLst>
              </p:cNvPr>
              <p:cNvPicPr>
                <a:picLocks noChangeAspect="1"/>
              </p:cNvPicPr>
              <p:nvPr/>
            </p:nvPicPr>
            <p:blipFill>
              <a:blip r:embed="rId3"/>
              <a:stretch>
                <a:fillRect/>
              </a:stretch>
            </p:blipFill>
            <p:spPr>
              <a:xfrm>
                <a:off x="2527442" y="953439"/>
                <a:ext cx="5626275" cy="4951122"/>
              </a:xfrm>
              <a:prstGeom prst="rect">
                <a:avLst/>
              </a:prstGeom>
            </p:spPr>
          </p:pic>
          <p:sp>
            <p:nvSpPr>
              <p:cNvPr id="13" name="矩形 12">
                <a:extLst>
                  <a:ext uri="{FF2B5EF4-FFF2-40B4-BE49-F238E27FC236}">
                    <a16:creationId xmlns:a16="http://schemas.microsoft.com/office/drawing/2014/main" id="{24D8FF89-5D16-C1DC-C11C-0591898CD243}"/>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7" name="图片 6">
              <a:extLst>
                <a:ext uri="{FF2B5EF4-FFF2-40B4-BE49-F238E27FC236}">
                  <a16:creationId xmlns:a16="http://schemas.microsoft.com/office/drawing/2014/main" id="{C99AFDAD-55B9-8A1C-B2B3-E45E91F50A03}"/>
                </a:ext>
              </a:extLst>
            </p:cNvPr>
            <p:cNvPicPr>
              <a:picLocks noChangeAspect="1"/>
            </p:cNvPicPr>
            <p:nvPr/>
          </p:nvPicPr>
          <p:blipFill>
            <a:blip r:embed="rId4"/>
            <a:stretch>
              <a:fillRect/>
            </a:stretch>
          </p:blipFill>
          <p:spPr>
            <a:xfrm>
              <a:off x="1907585" y="2532732"/>
              <a:ext cx="4188415" cy="1372025"/>
            </a:xfrm>
            <a:prstGeom prst="rect">
              <a:avLst/>
            </a:prstGeom>
          </p:spPr>
        </p:pic>
        <p:pic>
          <p:nvPicPr>
            <p:cNvPr id="8" name="图片 7">
              <a:extLst>
                <a:ext uri="{FF2B5EF4-FFF2-40B4-BE49-F238E27FC236}">
                  <a16:creationId xmlns:a16="http://schemas.microsoft.com/office/drawing/2014/main" id="{9C6254FC-9F86-2901-57D1-F33FB60ADBC6}"/>
                </a:ext>
              </a:extLst>
            </p:cNvPr>
            <p:cNvPicPr>
              <a:picLocks noChangeAspect="1"/>
            </p:cNvPicPr>
            <p:nvPr/>
          </p:nvPicPr>
          <p:blipFill>
            <a:blip r:embed="rId5"/>
            <a:stretch>
              <a:fillRect/>
            </a:stretch>
          </p:blipFill>
          <p:spPr>
            <a:xfrm>
              <a:off x="6443964" y="1423451"/>
              <a:ext cx="2218562" cy="2218562"/>
            </a:xfrm>
            <a:prstGeom prst="rect">
              <a:avLst/>
            </a:prstGeom>
          </p:spPr>
        </p:pic>
        <p:cxnSp>
          <p:nvCxnSpPr>
            <p:cNvPr id="9" name="直接箭头连接符 8">
              <a:extLst>
                <a:ext uri="{FF2B5EF4-FFF2-40B4-BE49-F238E27FC236}">
                  <a16:creationId xmlns:a16="http://schemas.microsoft.com/office/drawing/2014/main" id="{79EE860D-29BF-AFD7-FB91-CA7D0C78CE64}"/>
                </a:ext>
              </a:extLst>
            </p:cNvPr>
            <p:cNvCxnSpPr/>
            <p:nvPr/>
          </p:nvCxnSpPr>
          <p:spPr>
            <a:xfrm>
              <a:off x="6552125" y="3322659"/>
              <a:ext cx="1796857"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228F5C4B-708C-59FC-97AF-5717E6F1DD7D}"/>
                </a:ext>
              </a:extLst>
            </p:cNvPr>
            <p:cNvPicPr>
              <a:picLocks noChangeAspect="1"/>
            </p:cNvPicPr>
            <p:nvPr/>
          </p:nvPicPr>
          <p:blipFill>
            <a:blip r:embed="rId6"/>
            <a:stretch>
              <a:fillRect/>
            </a:stretch>
          </p:blipFill>
          <p:spPr>
            <a:xfrm>
              <a:off x="1313742" y="5188679"/>
              <a:ext cx="2286708" cy="1372025"/>
            </a:xfrm>
            <a:prstGeom prst="rect">
              <a:avLst/>
            </a:prstGeom>
          </p:spPr>
        </p:pic>
        <p:cxnSp>
          <p:nvCxnSpPr>
            <p:cNvPr id="11" name="直接箭头连接符 10">
              <a:extLst>
                <a:ext uri="{FF2B5EF4-FFF2-40B4-BE49-F238E27FC236}">
                  <a16:creationId xmlns:a16="http://schemas.microsoft.com/office/drawing/2014/main" id="{E6C303A6-E3F7-0657-3E56-D4CB23B44E5B}"/>
                </a:ext>
              </a:extLst>
            </p:cNvPr>
            <p:cNvCxnSpPr>
              <a:cxnSpLocks/>
            </p:cNvCxnSpPr>
            <p:nvPr/>
          </p:nvCxnSpPr>
          <p:spPr>
            <a:xfrm flipV="1">
              <a:off x="4354286" y="4356801"/>
              <a:ext cx="4528457" cy="1524000"/>
            </a:xfrm>
            <a:prstGeom prst="straightConnector1">
              <a:avLst/>
            </a:prstGeom>
            <a:ln w="825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255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8500-7707-CFE1-98E8-DD2A5B656DCF}"/>
              </a:ext>
            </a:extLst>
          </p:cNvPr>
          <p:cNvSpPr>
            <a:spLocks noGrp="1"/>
          </p:cNvSpPr>
          <p:nvPr>
            <p:ph type="title"/>
          </p:nvPr>
        </p:nvSpPr>
        <p:spPr/>
        <p:txBody>
          <a:bodyPr/>
          <a:lstStyle/>
          <a:p>
            <a:r>
              <a:rPr lang="en-AU" dirty="0"/>
              <a:t>Third-party provider challenges </a:t>
            </a:r>
            <a:endParaRPr lang="x-none" dirty="0"/>
          </a:p>
        </p:txBody>
      </p:sp>
      <p:sp>
        <p:nvSpPr>
          <p:cNvPr id="3" name="内容占位符 2">
            <a:extLst>
              <a:ext uri="{FF2B5EF4-FFF2-40B4-BE49-F238E27FC236}">
                <a16:creationId xmlns:a16="http://schemas.microsoft.com/office/drawing/2014/main" id="{A8EBA386-61C5-4BEB-AFF1-E17280A54ABE}"/>
              </a:ext>
            </a:extLst>
          </p:cNvPr>
          <p:cNvSpPr>
            <a:spLocks noGrp="1"/>
          </p:cNvSpPr>
          <p:nvPr>
            <p:ph idx="1"/>
          </p:nvPr>
        </p:nvSpPr>
        <p:spPr/>
        <p:txBody>
          <a:bodyPr>
            <a:normAutofit/>
          </a:bodyPr>
          <a:lstStyle/>
          <a:p>
            <a:r>
              <a:rPr lang="en-US" sz="4000" dirty="0"/>
              <a:t>The introduction of third parties can increase risk</a:t>
            </a:r>
          </a:p>
          <a:p>
            <a:r>
              <a:rPr lang="en-US" sz="4000" dirty="0"/>
              <a:t>It's essential for potential cloud customers to identify third parties before adopting a cloud service, thoroughly understand their roles and ensure that their responsibilities are effectively addressed in the contract</a:t>
            </a:r>
          </a:p>
          <a:p>
            <a:endParaRPr lang="x-none" sz="4000" dirty="0"/>
          </a:p>
        </p:txBody>
      </p:sp>
    </p:spTree>
    <p:extLst>
      <p:ext uri="{BB962C8B-B14F-4D97-AF65-F5344CB8AC3E}">
        <p14:creationId xmlns:p14="http://schemas.microsoft.com/office/powerpoint/2010/main" val="3374321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sp>
        <p:nvSpPr>
          <p:cNvPr id="6" name="内容占位符 5">
            <a:extLst>
              <a:ext uri="{FF2B5EF4-FFF2-40B4-BE49-F238E27FC236}">
                <a16:creationId xmlns:a16="http://schemas.microsoft.com/office/drawing/2014/main" id="{A1E0511A-2215-2B34-04D5-E64DF06FDC81}"/>
              </a:ext>
            </a:extLst>
          </p:cNvPr>
          <p:cNvSpPr>
            <a:spLocks noGrp="1"/>
          </p:cNvSpPr>
          <p:nvPr>
            <p:ph idx="1"/>
          </p:nvPr>
        </p:nvSpPr>
        <p:spPr/>
        <p:txBody>
          <a:bodyPr/>
          <a:lstStyle/>
          <a:p>
            <a:endParaRPr lang="x-none"/>
          </a:p>
        </p:txBody>
      </p:sp>
      <p:sp>
        <p:nvSpPr>
          <p:cNvPr id="7" name="文本占位符 6">
            <a:extLst>
              <a:ext uri="{FF2B5EF4-FFF2-40B4-BE49-F238E27FC236}">
                <a16:creationId xmlns:a16="http://schemas.microsoft.com/office/drawing/2014/main" id="{4397E7AD-5AFA-3E54-9079-C5082061028B}"/>
              </a:ext>
            </a:extLst>
          </p:cNvPr>
          <p:cNvSpPr>
            <a:spLocks noGrp="1"/>
          </p:cNvSpPr>
          <p:nvPr>
            <p:ph type="body" sz="half" idx="2"/>
          </p:nvPr>
        </p:nvSpPr>
        <p:spPr/>
        <p:txBody>
          <a:bodyPr/>
          <a:lstStyle/>
          <a:p>
            <a:endParaRPr lang="x-none"/>
          </a:p>
        </p:txBody>
      </p:sp>
      <p:pic>
        <p:nvPicPr>
          <p:cNvPr id="5" name="图片 4">
            <a:extLst>
              <a:ext uri="{FF2B5EF4-FFF2-40B4-BE49-F238E27FC236}">
                <a16:creationId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Tree>
    <p:extLst>
      <p:ext uri="{BB962C8B-B14F-4D97-AF65-F5344CB8AC3E}">
        <p14:creationId xmlns:p14="http://schemas.microsoft.com/office/powerpoint/2010/main" val="30203389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pic>
        <p:nvPicPr>
          <p:cNvPr id="5" name="图片 4">
            <a:extLst>
              <a:ext uri="{FF2B5EF4-FFF2-40B4-BE49-F238E27FC236}">
                <a16:creationId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
        <p:nvSpPr>
          <p:cNvPr id="8" name="矩形: 圆角 7">
            <a:extLst>
              <a:ext uri="{FF2B5EF4-FFF2-40B4-BE49-F238E27FC236}">
                <a16:creationId xmlns:a16="http://schemas.microsoft.com/office/drawing/2014/main" id="{8392E8CA-A0B8-FD00-16D5-528C1D9CFAC5}"/>
              </a:ext>
            </a:extLst>
          </p:cNvPr>
          <p:cNvSpPr/>
          <p:nvPr/>
        </p:nvSpPr>
        <p:spPr>
          <a:xfrm>
            <a:off x="8092920" y="108651"/>
            <a:ext cx="2675466" cy="5377749"/>
          </a:xfrm>
          <a:prstGeom prst="roundRect">
            <a:avLst/>
          </a:prstGeom>
          <a:solidFill>
            <a:schemeClr val="accent2">
              <a:lumMod val="40000"/>
              <a:lumOff val="60000"/>
              <a:alpha val="20000"/>
            </a:schemeClr>
          </a:solid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1997015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3343D-AA8B-C284-0983-3BCEC6102A99}"/>
              </a:ext>
            </a:extLst>
          </p:cNvPr>
          <p:cNvSpPr>
            <a:spLocks noGrp="1"/>
          </p:cNvSpPr>
          <p:nvPr>
            <p:ph type="title"/>
          </p:nvPr>
        </p:nvSpPr>
        <p:spPr/>
        <p:txBody>
          <a:bodyPr/>
          <a:lstStyle/>
          <a:p>
            <a:r>
              <a:rPr lang="en-AU" dirty="0"/>
              <a:t>Developing laws for cloud computing</a:t>
            </a:r>
            <a:endParaRPr lang="x-none" dirty="0"/>
          </a:p>
        </p:txBody>
      </p:sp>
      <p:sp>
        <p:nvSpPr>
          <p:cNvPr id="3" name="内容占位符 2">
            <a:extLst>
              <a:ext uri="{FF2B5EF4-FFF2-40B4-BE49-F238E27FC236}">
                <a16:creationId xmlns:a16="http://schemas.microsoft.com/office/drawing/2014/main" id="{461D7699-36D4-5579-9AAE-B839DF43EAE9}"/>
              </a:ext>
            </a:extLst>
          </p:cNvPr>
          <p:cNvSpPr>
            <a:spLocks noGrp="1"/>
          </p:cNvSpPr>
          <p:nvPr>
            <p:ph idx="1"/>
          </p:nvPr>
        </p:nvSpPr>
        <p:spPr/>
        <p:txBody>
          <a:bodyPr>
            <a:normAutofit/>
          </a:bodyPr>
          <a:lstStyle/>
          <a:p>
            <a:r>
              <a:rPr lang="en-US" sz="3600" dirty="0"/>
              <a:t>Protecting the customers' and service provider's rights has become quite challenging for Cloud Computing</a:t>
            </a:r>
          </a:p>
          <a:p>
            <a:r>
              <a:rPr lang="en-US" sz="3600" dirty="0"/>
              <a:t>Different countries have their own specific jurisdiction, laws, and regulations. </a:t>
            </a:r>
          </a:p>
          <a:p>
            <a:r>
              <a:rPr lang="en-US" sz="3600" dirty="0"/>
              <a:t>There are diverse stakeholders that ensure the development of efficient and fair laws for both the customers and service providers</a:t>
            </a:r>
          </a:p>
          <a:p>
            <a:endParaRPr lang="x-none" sz="3600" dirty="0"/>
          </a:p>
        </p:txBody>
      </p:sp>
    </p:spTree>
    <p:extLst>
      <p:ext uri="{BB962C8B-B14F-4D97-AF65-F5344CB8AC3E}">
        <p14:creationId xmlns:p14="http://schemas.microsoft.com/office/powerpoint/2010/main" val="2391047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69501-C4E2-C226-47EA-5510AB3562DA}"/>
              </a:ext>
            </a:extLst>
          </p:cNvPr>
          <p:cNvSpPr>
            <a:spLocks noGrp="1"/>
          </p:cNvSpPr>
          <p:nvPr>
            <p:ph type="title"/>
          </p:nvPr>
        </p:nvSpPr>
        <p:spPr/>
        <p:txBody>
          <a:bodyPr/>
          <a:lstStyle/>
          <a:p>
            <a:r>
              <a:rPr lang="en-AU" dirty="0"/>
              <a:t>Legal issues in cloud computing</a:t>
            </a:r>
            <a:endParaRPr lang="x-none" dirty="0"/>
          </a:p>
        </p:txBody>
      </p:sp>
      <p:sp>
        <p:nvSpPr>
          <p:cNvPr id="3" name="内容占位符 2">
            <a:extLst>
              <a:ext uri="{FF2B5EF4-FFF2-40B4-BE49-F238E27FC236}">
                <a16:creationId xmlns:a16="http://schemas.microsoft.com/office/drawing/2014/main" id="{4809A578-844C-292F-67C7-0B82A9A06783}"/>
              </a:ext>
            </a:extLst>
          </p:cNvPr>
          <p:cNvSpPr>
            <a:spLocks noGrp="1"/>
          </p:cNvSpPr>
          <p:nvPr>
            <p:ph idx="1"/>
          </p:nvPr>
        </p:nvSpPr>
        <p:spPr/>
        <p:txBody>
          <a:bodyPr>
            <a:normAutofit/>
          </a:bodyPr>
          <a:lstStyle/>
          <a:p>
            <a:r>
              <a:rPr lang="en-US" dirty="0"/>
              <a:t>Legal issues that can arise “in the cloud” include </a:t>
            </a:r>
          </a:p>
          <a:p>
            <a:pPr lvl="1"/>
            <a:r>
              <a:rPr lang="en-US" dirty="0"/>
              <a:t>liability for copyright infringement</a:t>
            </a:r>
          </a:p>
          <a:p>
            <a:pPr lvl="1"/>
            <a:r>
              <a:rPr lang="en-US" dirty="0"/>
              <a:t>data breaches</a:t>
            </a:r>
          </a:p>
          <a:p>
            <a:pPr lvl="1"/>
            <a:r>
              <a:rPr lang="en-US" dirty="0"/>
              <a:t>security violations, privacy violations</a:t>
            </a:r>
          </a:p>
          <a:p>
            <a:pPr lvl="1"/>
            <a:r>
              <a:rPr lang="en-US" dirty="0"/>
              <a:t>data loss, data management</a:t>
            </a:r>
          </a:p>
          <a:p>
            <a:pPr lvl="1"/>
            <a:r>
              <a:rPr lang="en-US" dirty="0"/>
              <a:t>hacking, cybersecurity</a:t>
            </a:r>
          </a:p>
          <a:p>
            <a:pPr lvl="1"/>
            <a:r>
              <a:rPr lang="en-US" dirty="0"/>
              <a:t>…</a:t>
            </a:r>
          </a:p>
          <a:p>
            <a:r>
              <a:rPr lang="en-US" dirty="0"/>
              <a:t>There are diverse stakeholders that ensure that legal standards, regulations, and norms relating to cloud computing are being developed</a:t>
            </a:r>
            <a:endParaRPr lang="x-none" dirty="0"/>
          </a:p>
        </p:txBody>
      </p:sp>
    </p:spTree>
    <p:extLst>
      <p:ext uri="{BB962C8B-B14F-4D97-AF65-F5344CB8AC3E}">
        <p14:creationId xmlns:p14="http://schemas.microsoft.com/office/powerpoint/2010/main" val="935640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37DCCD-BB58-0B3B-3E40-5FC8F09FAE87}"/>
              </a:ext>
            </a:extLst>
          </p:cNvPr>
          <p:cNvSpPr>
            <a:spLocks noGrp="1"/>
          </p:cNvSpPr>
          <p:nvPr>
            <p:ph type="title"/>
          </p:nvPr>
        </p:nvSpPr>
        <p:spPr/>
        <p:txBody>
          <a:bodyPr/>
          <a:lstStyle/>
          <a:p>
            <a:r>
              <a:rPr lang="en-AU" dirty="0"/>
              <a:t>Highly regulated industries</a:t>
            </a:r>
            <a:endParaRPr lang="x-none" dirty="0"/>
          </a:p>
        </p:txBody>
      </p:sp>
      <p:sp>
        <p:nvSpPr>
          <p:cNvPr id="3" name="内容占位符 2">
            <a:extLst>
              <a:ext uri="{FF2B5EF4-FFF2-40B4-BE49-F238E27FC236}">
                <a16:creationId xmlns:a16="http://schemas.microsoft.com/office/drawing/2014/main" id="{7482D873-95AD-EC42-5294-E7DB5165463A}"/>
              </a:ext>
            </a:extLst>
          </p:cNvPr>
          <p:cNvSpPr>
            <a:spLocks noGrp="1"/>
          </p:cNvSpPr>
          <p:nvPr>
            <p:ph idx="1"/>
          </p:nvPr>
        </p:nvSpPr>
        <p:spPr/>
        <p:txBody>
          <a:bodyPr>
            <a:normAutofit/>
          </a:bodyPr>
          <a:lstStyle/>
          <a:p>
            <a:r>
              <a:rPr lang="en-US" sz="3200" dirty="0"/>
              <a:t>Highly regulated industries face specific industry regulatory requirements, standards and laws</a:t>
            </a:r>
          </a:p>
          <a:p>
            <a:pPr lvl="1"/>
            <a:r>
              <a:rPr lang="en-US" sz="2800" dirty="0"/>
              <a:t>Healthcare</a:t>
            </a:r>
          </a:p>
          <a:p>
            <a:pPr lvl="1"/>
            <a:r>
              <a:rPr lang="en-US" sz="2800" dirty="0"/>
              <a:t>Finance</a:t>
            </a:r>
          </a:p>
          <a:p>
            <a:pPr lvl="1"/>
            <a:r>
              <a:rPr lang="en-US" sz="2800" dirty="0"/>
              <a:t>Government</a:t>
            </a:r>
          </a:p>
          <a:p>
            <a:pPr lvl="1"/>
            <a:r>
              <a:rPr lang="en-US" sz="2800" dirty="0"/>
              <a:t>…</a:t>
            </a:r>
          </a:p>
          <a:p>
            <a:r>
              <a:rPr lang="en-US" sz="3200" dirty="0"/>
              <a:t>There are diverse stakeholders that ensure that organizations operating within these industries are compliant with the requirements</a:t>
            </a:r>
          </a:p>
          <a:p>
            <a:endParaRPr lang="en-US" sz="3200" dirty="0"/>
          </a:p>
          <a:p>
            <a:endParaRPr lang="en-US" sz="3200" dirty="0"/>
          </a:p>
        </p:txBody>
      </p:sp>
    </p:spTree>
    <p:extLst>
      <p:ext uri="{BB962C8B-B14F-4D97-AF65-F5344CB8AC3E}">
        <p14:creationId xmlns:p14="http://schemas.microsoft.com/office/powerpoint/2010/main" val="8018347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pic>
        <p:nvPicPr>
          <p:cNvPr id="5" name="图片 4">
            <a:extLst>
              <a:ext uri="{FF2B5EF4-FFF2-40B4-BE49-F238E27FC236}">
                <a16:creationId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
        <p:nvSpPr>
          <p:cNvPr id="8" name="矩形: 圆角 7">
            <a:extLst>
              <a:ext uri="{FF2B5EF4-FFF2-40B4-BE49-F238E27FC236}">
                <a16:creationId xmlns:a16="http://schemas.microsoft.com/office/drawing/2014/main" id="{8392E8CA-A0B8-FD00-16D5-528C1D9CFAC5}"/>
              </a:ext>
            </a:extLst>
          </p:cNvPr>
          <p:cNvSpPr/>
          <p:nvPr/>
        </p:nvSpPr>
        <p:spPr>
          <a:xfrm>
            <a:off x="8016384" y="970796"/>
            <a:ext cx="2675466" cy="4600197"/>
          </a:xfrm>
          <a:prstGeom prst="roundRect">
            <a:avLst/>
          </a:prstGeom>
          <a:solidFill>
            <a:schemeClr val="accent2">
              <a:lumMod val="40000"/>
              <a:lumOff val="60000"/>
              <a:alpha val="20000"/>
            </a:schemeClr>
          </a:solid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9026937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Non-Operational Stakeholders</a:t>
            </a:r>
          </a:p>
        </p:txBody>
      </p:sp>
      <p:sp>
        <p:nvSpPr>
          <p:cNvPr id="6" name="Content Placeholder 5"/>
          <p:cNvSpPr>
            <a:spLocks noGrp="1"/>
          </p:cNvSpPr>
          <p:nvPr>
            <p:ph idx="1"/>
          </p:nvPr>
        </p:nvSpPr>
        <p:spPr/>
        <p:txBody>
          <a:bodyPr/>
          <a:lstStyle/>
          <a:p>
            <a:r>
              <a:rPr lang="en-GB" dirty="0"/>
              <a:t>Cloud computing standards and laws in China</a:t>
            </a:r>
          </a:p>
          <a:p>
            <a:r>
              <a:rPr lang="en-GB" dirty="0"/>
              <a:t>International cloud computing standards </a:t>
            </a:r>
          </a:p>
          <a:p>
            <a:endParaRPr lang="en-GB" dirty="0"/>
          </a:p>
        </p:txBody>
      </p:sp>
    </p:spTree>
    <p:extLst>
      <p:ext uri="{BB962C8B-B14F-4D97-AF65-F5344CB8AC3E}">
        <p14:creationId xmlns:p14="http://schemas.microsoft.com/office/powerpoint/2010/main" val="2349774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dirty="0">
                <a:latin typeface="Calibri" panose="020F0502020204030204" pitchFamily="34" charset="0"/>
                <a:ea typeface="DengXian" panose="02010600030101010101" pitchFamily="2" charset="-122"/>
                <a:cs typeface="Times New Roman" panose="02020603050405020304" pitchFamily="18" charset="0"/>
              </a:rPr>
              <a:t>Cloud computing standards and laws in China</a:t>
            </a:r>
          </a:p>
        </p:txBody>
      </p:sp>
    </p:spTree>
    <p:extLst>
      <p:ext uri="{BB962C8B-B14F-4D97-AF65-F5344CB8AC3E}">
        <p14:creationId xmlns:p14="http://schemas.microsoft.com/office/powerpoint/2010/main" val="3410333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as a service’ (3)</a:t>
            </a:r>
          </a:p>
        </p:txBody>
      </p:sp>
      <p:sp>
        <p:nvSpPr>
          <p:cNvPr id="3" name="Content Placeholder 2"/>
          <p:cNvSpPr>
            <a:spLocks noGrp="1"/>
          </p:cNvSpPr>
          <p:nvPr>
            <p:ph idx="1"/>
          </p:nvPr>
        </p:nvSpPr>
        <p:spPr/>
        <p:txBody>
          <a:bodyPr>
            <a:normAutofit/>
          </a:bodyPr>
          <a:lstStyle/>
          <a:p>
            <a:r>
              <a:rPr lang="en-GB" sz="3600" dirty="0"/>
              <a:t>In cloud computing, the cloud service provider owns, manages and maintains the assets; the customer consumes them </a:t>
            </a:r>
            <a:r>
              <a:rPr lang="en-GB" sz="3600" dirty="0">
                <a:solidFill>
                  <a:srgbClr val="FF0000"/>
                </a:solidFill>
              </a:rPr>
              <a:t>via an Internet connection</a:t>
            </a:r>
            <a:r>
              <a:rPr lang="en-GB" sz="3600" dirty="0"/>
              <a:t>, and pays for them on </a:t>
            </a:r>
            <a:r>
              <a:rPr lang="en-GB" sz="3600" dirty="0">
                <a:solidFill>
                  <a:srgbClr val="FF0000"/>
                </a:solidFill>
              </a:rPr>
              <a:t>a subscription </a:t>
            </a:r>
            <a:r>
              <a:rPr lang="en-GB" sz="3600" dirty="0"/>
              <a:t>or </a:t>
            </a:r>
            <a:r>
              <a:rPr lang="en-GB" sz="3600" dirty="0">
                <a:solidFill>
                  <a:srgbClr val="FF0000"/>
                </a:solidFill>
              </a:rPr>
              <a:t>pay-as-you-go</a:t>
            </a:r>
            <a:r>
              <a:rPr lang="en-GB" sz="3600" dirty="0"/>
              <a:t> basis.</a:t>
            </a:r>
          </a:p>
          <a:p>
            <a:r>
              <a:rPr lang="en-GB" sz="3600" dirty="0"/>
              <a:t>There are three main types of as-a-Service solutions:</a:t>
            </a:r>
          </a:p>
          <a:p>
            <a:pPr lvl="1"/>
            <a:r>
              <a:rPr lang="en-GB" sz="3200" dirty="0"/>
              <a:t>IaaS</a:t>
            </a:r>
          </a:p>
          <a:p>
            <a:pPr lvl="1"/>
            <a:r>
              <a:rPr lang="en-GB" sz="3200" dirty="0"/>
              <a:t>PaaS</a:t>
            </a:r>
          </a:p>
          <a:p>
            <a:pPr lvl="1"/>
            <a:r>
              <a:rPr lang="en-GB" sz="3200" dirty="0"/>
              <a:t>SaaS</a:t>
            </a:r>
          </a:p>
          <a:p>
            <a:endParaRPr lang="en-GB" sz="3600" dirty="0"/>
          </a:p>
          <a:p>
            <a:endParaRPr lang="en-GB" sz="3600" dirty="0"/>
          </a:p>
        </p:txBody>
      </p:sp>
    </p:spTree>
    <p:extLst>
      <p:ext uri="{BB962C8B-B14F-4D97-AF65-F5344CB8AC3E}">
        <p14:creationId xmlns:p14="http://schemas.microsoft.com/office/powerpoint/2010/main" val="2369093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710" y="4635935"/>
            <a:ext cx="10492441" cy="288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Chinese cloud providers</a:t>
            </a:r>
          </a:p>
        </p:txBody>
      </p:sp>
      <p:sp>
        <p:nvSpPr>
          <p:cNvPr id="3" name="Content Placeholder 2"/>
          <p:cNvSpPr>
            <a:spLocks noGrp="1"/>
          </p:cNvSpPr>
          <p:nvPr>
            <p:ph idx="1"/>
          </p:nvPr>
        </p:nvSpPr>
        <p:spPr/>
        <p:txBody>
          <a:bodyPr>
            <a:normAutofit/>
          </a:bodyPr>
          <a:lstStyle/>
          <a:p>
            <a:r>
              <a:rPr lang="en-GB" sz="3600" dirty="0"/>
              <a:t>Most popular Chinese cloud providers </a:t>
            </a:r>
          </a:p>
          <a:p>
            <a:pPr lvl="1"/>
            <a:r>
              <a:rPr lang="en-GB" sz="3200" dirty="0"/>
              <a:t>Alibaba Cloud</a:t>
            </a:r>
          </a:p>
          <a:p>
            <a:pPr lvl="1"/>
            <a:r>
              <a:rPr lang="en-GB" sz="3200" dirty="0" err="1"/>
              <a:t>Tencent</a:t>
            </a:r>
            <a:r>
              <a:rPr lang="en-GB" sz="3200" dirty="0"/>
              <a:t> Cloud</a:t>
            </a:r>
          </a:p>
          <a:p>
            <a:pPr lvl="1"/>
            <a:r>
              <a:rPr lang="en-GB" sz="3200" dirty="0"/>
              <a:t>China Telecom Cloud</a:t>
            </a:r>
          </a:p>
          <a:p>
            <a:pPr lvl="1"/>
            <a:r>
              <a:rPr lang="en-GB" sz="3200" dirty="0"/>
              <a:t>Huawei Cloud</a:t>
            </a:r>
          </a:p>
          <a:p>
            <a:pPr lvl="1"/>
            <a:r>
              <a:rPr lang="en-GB" sz="3200" dirty="0"/>
              <a:t>Baidu Cloud </a:t>
            </a:r>
          </a:p>
        </p:txBody>
      </p:sp>
    </p:spTree>
    <p:extLst>
      <p:ext uri="{BB962C8B-B14F-4D97-AF65-F5344CB8AC3E}">
        <p14:creationId xmlns:p14="http://schemas.microsoft.com/office/powerpoint/2010/main" val="2329689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International</a:t>
            </a:r>
            <a:r>
              <a:rPr lang="en-GB" dirty="0"/>
              <a:t> cloud providers in China</a:t>
            </a:r>
          </a:p>
        </p:txBody>
      </p:sp>
      <p:sp>
        <p:nvSpPr>
          <p:cNvPr id="3" name="Content Placeholder 2"/>
          <p:cNvSpPr>
            <a:spLocks noGrp="1"/>
          </p:cNvSpPr>
          <p:nvPr>
            <p:ph idx="1"/>
          </p:nvPr>
        </p:nvSpPr>
        <p:spPr/>
        <p:txBody>
          <a:bodyPr>
            <a:normAutofit/>
          </a:bodyPr>
          <a:lstStyle/>
          <a:p>
            <a:r>
              <a:rPr lang="en-US" altLang="zh-CN" sz="3600" dirty="0"/>
              <a:t>I</a:t>
            </a:r>
            <a:r>
              <a:rPr lang="en-GB" sz="3600" dirty="0" err="1"/>
              <a:t>nternational</a:t>
            </a:r>
            <a:r>
              <a:rPr lang="en-GB" sz="3600" dirty="0"/>
              <a:t> cloud providers have to operate in the Chinese market by cooperating with domestic service providers </a:t>
            </a:r>
          </a:p>
          <a:p>
            <a:r>
              <a:rPr lang="en-US" sz="3600" dirty="0"/>
              <a:t>Examples</a:t>
            </a:r>
            <a:endParaRPr lang="en-GB" sz="3600" dirty="0"/>
          </a:p>
          <a:p>
            <a:pPr lvl="1"/>
            <a:r>
              <a:rPr lang="en-GB" sz="2800" dirty="0"/>
              <a:t>AWS is run by </a:t>
            </a:r>
            <a:r>
              <a:rPr lang="en-GB" sz="2800" dirty="0" err="1"/>
              <a:t>Sinnet</a:t>
            </a:r>
            <a:r>
              <a:rPr lang="en-GB" sz="2800" dirty="0"/>
              <a:t> in Beijing and by Ningxia Western Cloud Data Technology (NWCD) in Ningxia </a:t>
            </a:r>
          </a:p>
          <a:p>
            <a:pPr lvl="1"/>
            <a:r>
              <a:rPr lang="en-GB" sz="2800" dirty="0"/>
              <a:t>Microsoft Azure is branded as Azure China and operated locally by 21Vianet</a:t>
            </a:r>
          </a:p>
        </p:txBody>
      </p:sp>
    </p:spTree>
    <p:extLst>
      <p:ext uri="{BB962C8B-B14F-4D97-AF65-F5344CB8AC3E}">
        <p14:creationId xmlns:p14="http://schemas.microsoft.com/office/powerpoint/2010/main" val="11083205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related regulation </a:t>
            </a:r>
          </a:p>
        </p:txBody>
      </p:sp>
      <p:sp>
        <p:nvSpPr>
          <p:cNvPr id="3" name="Content Placeholder 2"/>
          <p:cNvSpPr>
            <a:spLocks noGrp="1"/>
          </p:cNvSpPr>
          <p:nvPr>
            <p:ph idx="1"/>
          </p:nvPr>
        </p:nvSpPr>
        <p:spPr/>
        <p:txBody>
          <a:bodyPr>
            <a:normAutofit fontScale="92500" lnSpcReduction="10000"/>
          </a:bodyPr>
          <a:lstStyle/>
          <a:p>
            <a:r>
              <a:rPr lang="en-GB" dirty="0">
                <a:highlight>
                  <a:srgbClr val="FFFF00"/>
                </a:highlight>
              </a:rPr>
              <a:t>China Cybersecurity Law </a:t>
            </a:r>
            <a:r>
              <a:rPr lang="en-GB" dirty="0"/>
              <a:t>(CSL) - 2017</a:t>
            </a:r>
          </a:p>
          <a:p>
            <a:pPr lvl="1"/>
            <a:r>
              <a:rPr lang="en-GB" dirty="0"/>
              <a:t>all network operators must comply with the CSL</a:t>
            </a:r>
          </a:p>
          <a:p>
            <a:r>
              <a:rPr lang="en-GB" dirty="0">
                <a:highlight>
                  <a:srgbClr val="FFFF00"/>
                </a:highlight>
              </a:rPr>
              <a:t>Classified Protection of Cybersecurity Scheme(Multi-Level Protection Scheme (MLPS) </a:t>
            </a:r>
            <a:r>
              <a:rPr lang="en-GB" dirty="0"/>
              <a:t>- 2008/2019</a:t>
            </a:r>
          </a:p>
          <a:p>
            <a:pPr lvl="1"/>
            <a:r>
              <a:rPr lang="en-GB" dirty="0"/>
              <a:t>MLPS was first introduced in 2008 and updated to MLPS 2.0 in 2019</a:t>
            </a:r>
          </a:p>
          <a:p>
            <a:pPr lvl="1"/>
            <a:r>
              <a:rPr lang="en-GB" dirty="0"/>
              <a:t>a regulatory scheme designed to protect the cybersecurity of networks and systems in China</a:t>
            </a:r>
          </a:p>
          <a:p>
            <a:pPr lvl="1"/>
            <a:r>
              <a:rPr lang="en-GB" dirty="0"/>
              <a:t>it is compulsory for all companies and individuals that own, operate, or provide services relating to network and corresponding system components in China to follow the national standards under the MLPS scheme</a:t>
            </a:r>
          </a:p>
          <a:p>
            <a:r>
              <a:rPr lang="en-GB" dirty="0">
                <a:highlight>
                  <a:srgbClr val="FFFF00"/>
                </a:highlight>
              </a:rPr>
              <a:t>China Data Security Law </a:t>
            </a:r>
            <a:r>
              <a:rPr lang="en-GB" dirty="0"/>
              <a:t>(DSL) - 2021 </a:t>
            </a:r>
          </a:p>
          <a:p>
            <a:pPr lvl="1"/>
            <a:r>
              <a:rPr lang="en-GB" dirty="0"/>
              <a:t>stipulates the security of data related activities in mainland China such as collection, storage, processing, usage, provision, trading and publishing, etc.</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1734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Privacy related regulation</a:t>
            </a:r>
          </a:p>
        </p:txBody>
      </p:sp>
      <p:sp>
        <p:nvSpPr>
          <p:cNvPr id="3" name="Content Placeholder 2"/>
          <p:cNvSpPr>
            <a:spLocks noGrp="1"/>
          </p:cNvSpPr>
          <p:nvPr>
            <p:ph idx="1"/>
          </p:nvPr>
        </p:nvSpPr>
        <p:spPr/>
        <p:txBody>
          <a:bodyPr>
            <a:normAutofit/>
          </a:bodyPr>
          <a:lstStyle/>
          <a:p>
            <a:r>
              <a:rPr lang="en-GB" dirty="0">
                <a:highlight>
                  <a:srgbClr val="FFFF00"/>
                </a:highlight>
              </a:rPr>
              <a:t>China Personal Information Protection Law </a:t>
            </a:r>
            <a:r>
              <a:rPr lang="en-GB" dirty="0"/>
              <a:t>(PIPL) – 2021</a:t>
            </a:r>
          </a:p>
          <a:p>
            <a:pPr lvl="1"/>
            <a:r>
              <a:rPr lang="en-GB" dirty="0"/>
              <a:t>It is the first law framework over personal data protection in mainland China to protect personal information rights and interests, regulate the processing of personal information, and promote the reasonable use of personal information</a:t>
            </a:r>
          </a:p>
          <a:p>
            <a:pPr lvl="1"/>
            <a:r>
              <a:rPr lang="en-GB" dirty="0"/>
              <a:t>regulates the data related activities pertaining to personal data</a:t>
            </a:r>
          </a:p>
          <a:p>
            <a:r>
              <a:rPr lang="en-GB" dirty="0"/>
              <a:t>Other than PIPL, the data protection requirements can also be found in various </a:t>
            </a:r>
            <a:r>
              <a:rPr lang="en-GB" dirty="0">
                <a:highlight>
                  <a:srgbClr val="FFFF00"/>
                </a:highlight>
              </a:rPr>
              <a:t>other regulations</a:t>
            </a:r>
          </a:p>
        </p:txBody>
      </p:sp>
    </p:spTree>
    <p:extLst>
      <p:ext uri="{BB962C8B-B14F-4D97-AF65-F5344CB8AC3E}">
        <p14:creationId xmlns:p14="http://schemas.microsoft.com/office/powerpoint/2010/main" val="351132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Financial industry standards on cloud computing technology</a:t>
            </a:r>
          </a:p>
        </p:txBody>
      </p:sp>
      <p:sp>
        <p:nvSpPr>
          <p:cNvPr id="3" name="Content Placeholder 2"/>
          <p:cNvSpPr>
            <a:spLocks noGrp="1"/>
          </p:cNvSpPr>
          <p:nvPr>
            <p:ph idx="1"/>
          </p:nvPr>
        </p:nvSpPr>
        <p:spPr/>
        <p:txBody>
          <a:bodyPr>
            <a:normAutofit fontScale="70000" lnSpcReduction="20000"/>
          </a:bodyPr>
          <a:lstStyle/>
          <a:p>
            <a:pPr>
              <a:lnSpc>
                <a:spcPct val="120000"/>
              </a:lnSpc>
            </a:pPr>
            <a:r>
              <a:rPr lang="en-GB" dirty="0"/>
              <a:t>The National Financial Standardization Technical Committee ('NFSTC') announced, on 27 October 2020, that the </a:t>
            </a:r>
            <a:r>
              <a:rPr lang="en-GB" dirty="0">
                <a:solidFill>
                  <a:srgbClr val="FF0000"/>
                </a:solidFill>
              </a:rPr>
              <a:t>People's Bank of China has released three financial industry standards </a:t>
            </a:r>
            <a:r>
              <a:rPr lang="en-GB" dirty="0"/>
              <a:t>on cloud computing</a:t>
            </a:r>
          </a:p>
          <a:p>
            <a:pPr lvl="1">
              <a:lnSpc>
                <a:spcPct val="120000"/>
              </a:lnSpc>
            </a:pPr>
            <a:r>
              <a:rPr lang="en-GB" dirty="0"/>
              <a:t>Technical Framework of Cloud Computing Technology Financial Application Specification (JR/T 0166-2020) (</a:t>
            </a:r>
            <a:r>
              <a:rPr lang="en-GB" dirty="0">
                <a:highlight>
                  <a:srgbClr val="FFFF00"/>
                </a:highlight>
              </a:rPr>
              <a:t>'the Cloud Computing Framework Specification</a:t>
            </a:r>
            <a:r>
              <a:rPr lang="en-GB" dirty="0"/>
              <a:t>')</a:t>
            </a:r>
          </a:p>
          <a:p>
            <a:pPr lvl="1">
              <a:lnSpc>
                <a:spcPct val="120000"/>
              </a:lnSpc>
            </a:pPr>
            <a:r>
              <a:rPr lang="en-GB" dirty="0"/>
              <a:t>Cloud Computing Technology Financial Application Specification Security Technical Requirements (JR/T 0167-2020) (</a:t>
            </a:r>
            <a:r>
              <a:rPr lang="en-GB" dirty="0">
                <a:highlight>
                  <a:srgbClr val="FFFF00"/>
                </a:highlight>
              </a:rPr>
              <a:t>'the Cloud Computing Security Specification</a:t>
            </a:r>
            <a:r>
              <a:rPr lang="en-GB" dirty="0"/>
              <a:t>')</a:t>
            </a:r>
          </a:p>
          <a:p>
            <a:pPr lvl="2">
              <a:lnSpc>
                <a:spcPct val="120000"/>
              </a:lnSpc>
            </a:pPr>
            <a:r>
              <a:rPr lang="en-GB" dirty="0"/>
              <a:t>focuses on the potential risks of cloud computing financial applications</a:t>
            </a:r>
          </a:p>
          <a:p>
            <a:pPr lvl="2">
              <a:lnSpc>
                <a:spcPct val="120000"/>
              </a:lnSpc>
            </a:pPr>
            <a:r>
              <a:rPr lang="en-GB" dirty="0"/>
              <a:t>outlines requirements for data security and security management</a:t>
            </a:r>
          </a:p>
          <a:p>
            <a:pPr lvl="2">
              <a:lnSpc>
                <a:spcPct val="120000"/>
              </a:lnSpc>
            </a:pPr>
            <a:r>
              <a:rPr lang="en-GB" dirty="0"/>
              <a:t>proposes policies</a:t>
            </a:r>
          </a:p>
          <a:p>
            <a:pPr lvl="1">
              <a:lnSpc>
                <a:spcPct val="120000"/>
              </a:lnSpc>
            </a:pPr>
            <a:r>
              <a:rPr lang="en-GB" dirty="0"/>
              <a:t>Cloud Computing Technology Financial Application Specification Disaster Recovery (JR/T 0168-2020) (</a:t>
            </a:r>
            <a:r>
              <a:rPr lang="en-GB" dirty="0">
                <a:highlight>
                  <a:srgbClr val="FFFF00"/>
                </a:highlight>
              </a:rPr>
              <a:t>'Cloud Computing Disaster Recovery Specification</a:t>
            </a:r>
            <a:r>
              <a:rPr lang="en-GB" dirty="0"/>
              <a:t>')</a:t>
            </a:r>
          </a:p>
          <a:p>
            <a:pPr lvl="2">
              <a:lnSpc>
                <a:spcPct val="120000"/>
              </a:lnSpc>
            </a:pPr>
            <a:r>
              <a:rPr lang="en-GB" dirty="0"/>
              <a:t>stipulates technical requirements that all cloud computing participants should follow when measuring the cloud computing platform's disaster tolerance capability and carrying out the disaster recovery work of the cloud computing platform</a:t>
            </a:r>
          </a:p>
        </p:txBody>
      </p:sp>
    </p:spTree>
    <p:extLst>
      <p:ext uri="{BB962C8B-B14F-4D97-AF65-F5344CB8AC3E}">
        <p14:creationId xmlns:p14="http://schemas.microsoft.com/office/powerpoint/2010/main" val="136958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cloud computing standards</a:t>
            </a:r>
          </a:p>
        </p:txBody>
      </p:sp>
    </p:spTree>
    <p:extLst>
      <p:ext uri="{BB962C8B-B14F-4D97-AF65-F5344CB8AC3E}">
        <p14:creationId xmlns:p14="http://schemas.microsoft.com/office/powerpoint/2010/main" val="2243191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standard organizations</a:t>
            </a:r>
          </a:p>
        </p:txBody>
      </p:sp>
      <p:sp>
        <p:nvSpPr>
          <p:cNvPr id="3" name="Content Placeholder 2"/>
          <p:cNvSpPr>
            <a:spLocks noGrp="1"/>
          </p:cNvSpPr>
          <p:nvPr>
            <p:ph idx="1"/>
          </p:nvPr>
        </p:nvSpPr>
        <p:spPr>
          <a:xfrm>
            <a:off x="838200" y="1825625"/>
            <a:ext cx="6172200" cy="4351338"/>
          </a:xfrm>
        </p:spPr>
        <p:txBody>
          <a:bodyPr>
            <a:normAutofit fontScale="92500" lnSpcReduction="10000"/>
          </a:bodyPr>
          <a:lstStyle/>
          <a:p>
            <a:r>
              <a:rPr lang="en-GB" sz="4000" dirty="0"/>
              <a:t>ISO</a:t>
            </a:r>
          </a:p>
          <a:p>
            <a:pPr lvl="1"/>
            <a:r>
              <a:rPr lang="en-GB" sz="3600" dirty="0"/>
              <a:t>International Organization for Standardization </a:t>
            </a:r>
          </a:p>
          <a:p>
            <a:r>
              <a:rPr lang="en-GB" sz="4000" dirty="0"/>
              <a:t>ITU</a:t>
            </a:r>
          </a:p>
          <a:p>
            <a:pPr lvl="1"/>
            <a:r>
              <a:rPr lang="en-GB" sz="3600" dirty="0"/>
              <a:t>International Telecommunication Union </a:t>
            </a:r>
          </a:p>
          <a:p>
            <a:r>
              <a:rPr lang="en-GB" sz="4000" dirty="0"/>
              <a:t>IEC</a:t>
            </a:r>
          </a:p>
          <a:p>
            <a:pPr lvl="1"/>
            <a:r>
              <a:rPr lang="en-GB" sz="3600" dirty="0"/>
              <a:t>International </a:t>
            </a:r>
            <a:r>
              <a:rPr lang="en-GB" sz="3600" dirty="0" err="1"/>
              <a:t>Electrotechnical</a:t>
            </a:r>
            <a:r>
              <a:rPr lang="en-GB" sz="3600" dirty="0"/>
              <a:t> Commission </a:t>
            </a: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7581" y="1574651"/>
            <a:ext cx="2083224" cy="2083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5897" y="4440758"/>
            <a:ext cx="1960065" cy="196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7482" y="2661780"/>
            <a:ext cx="2377859" cy="2377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9289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World Standards Cooperation alliance</a:t>
            </a:r>
          </a:p>
        </p:txBody>
      </p:sp>
      <p:sp>
        <p:nvSpPr>
          <p:cNvPr id="3" name="Content Placeholder 2"/>
          <p:cNvSpPr>
            <a:spLocks noGrp="1"/>
          </p:cNvSpPr>
          <p:nvPr>
            <p:ph idx="1"/>
          </p:nvPr>
        </p:nvSpPr>
        <p:spPr/>
        <p:txBody>
          <a:bodyPr>
            <a:normAutofit/>
          </a:bodyPr>
          <a:lstStyle/>
          <a:p>
            <a:r>
              <a:rPr lang="en-GB" sz="3600" dirty="0"/>
              <a:t>Together, these three organizations have formed the World Standards Cooperation alliance</a:t>
            </a:r>
          </a:p>
          <a:p>
            <a:endParaRPr lang="en-GB" sz="3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102" y="2231198"/>
            <a:ext cx="8346511" cy="4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23185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 - The International Organization for Standardization </a:t>
            </a:r>
          </a:p>
        </p:txBody>
      </p:sp>
      <p:sp>
        <p:nvSpPr>
          <p:cNvPr id="3" name="Content Placeholder 2"/>
          <p:cNvSpPr>
            <a:spLocks noGrp="1"/>
          </p:cNvSpPr>
          <p:nvPr>
            <p:ph idx="1"/>
          </p:nvPr>
        </p:nvSpPr>
        <p:spPr/>
        <p:txBody>
          <a:bodyPr>
            <a:normAutofit/>
          </a:bodyPr>
          <a:lstStyle/>
          <a:p>
            <a:r>
              <a:rPr lang="en-GB" sz="3200" dirty="0"/>
              <a:t>An international standard development organization</a:t>
            </a:r>
          </a:p>
          <a:p>
            <a:pPr lvl="1"/>
            <a:r>
              <a:rPr lang="en-GB" sz="3200" dirty="0"/>
              <a:t>It works in 167 countries</a:t>
            </a:r>
          </a:p>
          <a:p>
            <a:r>
              <a:rPr lang="en-GB" sz="3200" dirty="0"/>
              <a:t>Develops and publishes standardization in </a:t>
            </a:r>
            <a:r>
              <a:rPr lang="en-GB" sz="3200" dirty="0">
                <a:highlight>
                  <a:srgbClr val="FFFF00"/>
                </a:highlight>
              </a:rPr>
              <a:t>all technical and nontechnical fields </a:t>
            </a:r>
            <a:r>
              <a:rPr lang="en-GB" sz="3200" dirty="0"/>
              <a:t>other than electrical and electronic engineering</a:t>
            </a:r>
          </a:p>
          <a:p>
            <a:pPr lvl="1"/>
            <a:r>
              <a:rPr lang="en-GB" sz="3200" dirty="0"/>
              <a:t>Electronic engineering standards are responsibility of IEC - International Electrotechnical Commission</a:t>
            </a:r>
          </a:p>
        </p:txBody>
      </p:sp>
    </p:spTree>
    <p:extLst>
      <p:ext uri="{BB962C8B-B14F-4D97-AF65-F5344CB8AC3E}">
        <p14:creationId xmlns:p14="http://schemas.microsoft.com/office/powerpoint/2010/main" val="4160277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 Standardization process</a:t>
            </a:r>
          </a:p>
        </p:txBody>
      </p:sp>
      <p:sp>
        <p:nvSpPr>
          <p:cNvPr id="3" name="Content Placeholder 2"/>
          <p:cNvSpPr>
            <a:spLocks noGrp="1"/>
          </p:cNvSpPr>
          <p:nvPr>
            <p:ph idx="1"/>
          </p:nvPr>
        </p:nvSpPr>
        <p:spPr/>
        <p:txBody>
          <a:bodyPr>
            <a:normAutofit fontScale="92500" lnSpcReduction="20000"/>
          </a:bodyPr>
          <a:lstStyle/>
          <a:p>
            <a:r>
              <a:rPr lang="en-GB" dirty="0"/>
              <a:t>ISO has 804 technical committees and subcommittees concerned with standards development</a:t>
            </a:r>
          </a:p>
          <a:p>
            <a:r>
              <a:rPr lang="en-GB" dirty="0"/>
              <a:t>International Standards are developed by ISO technical committees (TC) and subcommittees (SC) by a process with six steps</a:t>
            </a:r>
          </a:p>
          <a:p>
            <a:pPr lvl="2"/>
            <a:r>
              <a:rPr lang="en-GB" sz="2400" dirty="0"/>
              <a:t>Stage 1: Proposal stage</a:t>
            </a:r>
          </a:p>
          <a:p>
            <a:pPr lvl="2"/>
            <a:r>
              <a:rPr lang="en-GB" sz="2400" dirty="0"/>
              <a:t>Stage 2: Preparatory stage</a:t>
            </a:r>
          </a:p>
          <a:p>
            <a:pPr lvl="2"/>
            <a:r>
              <a:rPr lang="en-GB" sz="2400" dirty="0"/>
              <a:t>Stage 3: Committee stage</a:t>
            </a:r>
          </a:p>
          <a:p>
            <a:pPr lvl="2"/>
            <a:r>
              <a:rPr lang="en-GB" sz="2400" dirty="0"/>
              <a:t>Stage 4: Enquiry stage</a:t>
            </a:r>
          </a:p>
          <a:p>
            <a:pPr lvl="2"/>
            <a:r>
              <a:rPr lang="en-GB" sz="2400" dirty="0"/>
              <a:t>Stage 5: Approval stage</a:t>
            </a:r>
          </a:p>
          <a:p>
            <a:pPr lvl="2"/>
            <a:r>
              <a:rPr lang="en-GB" sz="2400" dirty="0"/>
              <a:t>Stage 6: Publication stage</a:t>
            </a:r>
          </a:p>
          <a:p>
            <a:r>
              <a:rPr lang="en-GB" dirty="0"/>
              <a:t>As of April 2022, the ISO has developed over 24,261 standards, covering everything from manufactured products and technology to food safety, agriculture, and healthcare </a:t>
            </a:r>
          </a:p>
        </p:txBody>
      </p:sp>
    </p:spTree>
    <p:extLst>
      <p:ext uri="{BB962C8B-B14F-4D97-AF65-F5344CB8AC3E}">
        <p14:creationId xmlns:p14="http://schemas.microsoft.com/office/powerpoint/2010/main" val="12747583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We can control hardware using IaaS resources"/>
</p:tagLst>
</file>

<file path=ppt/tags/tag3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9.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We can control hardware using IaaS resources"/>
</p:tagLst>
</file>

<file path=ppt/tags/tag5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2.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6580</TotalTime>
  <Words>6214</Words>
  <Application>Microsoft Office PowerPoint</Application>
  <PresentationFormat>宽屏</PresentationFormat>
  <Paragraphs>708</Paragraphs>
  <Slides>166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166</vt:i4>
      </vt:variant>
    </vt:vector>
  </HeadingPairs>
  <TitlesOfParts>
    <vt:vector size="174" baseType="lpstr">
      <vt:lpstr>-apple-system</vt:lpstr>
      <vt:lpstr>museo-sans</vt:lpstr>
      <vt:lpstr>Microsoft Yahei</vt:lpstr>
      <vt:lpstr>Arial</vt:lpstr>
      <vt:lpstr>Calibri</vt:lpstr>
      <vt:lpstr>Calibri Light</vt:lpstr>
      <vt:lpstr>Lato</vt:lpstr>
      <vt:lpstr>Office Theme</vt:lpstr>
      <vt:lpstr>Assignment deadlines reminder</vt:lpstr>
      <vt:lpstr>Hot topic study – 15%  Task 2 (5%)</vt:lpstr>
      <vt:lpstr>COMP3017  Service Computing</vt:lpstr>
      <vt:lpstr>Module Seven: Hot topics in Service Computing - Cloud - </vt:lpstr>
      <vt:lpstr>Topic 2: Cloud Service Models</vt:lpstr>
      <vt:lpstr>Cloud service models</vt:lpstr>
      <vt:lpstr>'… as a service’ (1)</vt:lpstr>
      <vt:lpstr>'… as a service’ (2) </vt:lpstr>
      <vt:lpstr>'… as a service’ (3)</vt:lpstr>
      <vt:lpstr>PowerPoint 演示文稿</vt:lpstr>
      <vt:lpstr>… as a service</vt:lpstr>
      <vt:lpstr>… as a service</vt:lpstr>
      <vt:lpstr>… as a service</vt:lpstr>
      <vt:lpstr>XaaS</vt:lpstr>
      <vt:lpstr>Other cloud service models </vt:lpstr>
      <vt:lpstr>Other cloud service models </vt:lpstr>
      <vt:lpstr>AIaaS</vt:lpstr>
      <vt:lpstr>AIaaS</vt:lpstr>
      <vt:lpstr>AIaaS Example – OpenAI API</vt:lpstr>
      <vt:lpstr>ChatGPT API use case example</vt:lpstr>
      <vt:lpstr>ChatGPT API use case example</vt:lpstr>
      <vt:lpstr>ChatGPT API use case example</vt:lpstr>
      <vt:lpstr>More use case examples</vt:lpstr>
      <vt:lpstr>Comparison between the cloud service models</vt:lpstr>
      <vt:lpstr>SaaS vs PaaS vs IaaS (1)</vt:lpstr>
      <vt:lpstr>SaaS vs PaaS vs IaaS (2)</vt:lpstr>
      <vt:lpstr>SaaS vs PaaS vs IaaS (3)</vt:lpstr>
      <vt:lpstr>Management ease vs complete control </vt:lpstr>
      <vt:lpstr>Review</vt:lpstr>
      <vt:lpstr>PowerPoint 演示文稿</vt:lpstr>
      <vt:lpstr>PowerPoint 演示文稿</vt:lpstr>
      <vt:lpstr>Discussion</vt:lpstr>
      <vt:lpstr>PowerPoint 演示文稿</vt:lpstr>
      <vt:lpstr>PowerPoint 演示文稿</vt:lpstr>
      <vt:lpstr>PowerPoint 演示文稿</vt:lpstr>
      <vt:lpstr>PowerPoint 演示文稿</vt:lpstr>
      <vt:lpstr>PowerPoint 演示文稿</vt:lpstr>
      <vt:lpstr>Discussion</vt:lpstr>
      <vt:lpstr>Discussion</vt:lpstr>
      <vt:lpstr>Summary</vt:lpstr>
      <vt:lpstr>Topic 3: Cloud Stakeholders, Cloud Standardization, Cloud Computing Reference Architecture</vt:lpstr>
      <vt:lpstr>Intended learning outcomes</vt:lpstr>
      <vt:lpstr>What is a stakeholder</vt:lpstr>
      <vt:lpstr>What is a stakeholder</vt:lpstr>
      <vt:lpstr>Who are cloud stakeholders? </vt:lpstr>
      <vt:lpstr>Cloud Stakeholders</vt:lpstr>
      <vt:lpstr>Cloud Stakeholders</vt:lpstr>
      <vt:lpstr>Operational stakeholders</vt:lpstr>
      <vt:lpstr>Operational stakeholders</vt:lpstr>
      <vt:lpstr>Operational stakeholders</vt:lpstr>
      <vt:lpstr>Cloud provider</vt:lpstr>
      <vt:lpstr>Cloud provider concerns</vt:lpstr>
      <vt:lpstr>Cloud customer/consumer</vt:lpstr>
      <vt:lpstr>Cloud customer/consumer</vt:lpstr>
      <vt:lpstr>Cloud services available to a cloud consumer </vt:lpstr>
      <vt:lpstr>SLA</vt:lpstr>
      <vt:lpstr>SLA</vt:lpstr>
      <vt:lpstr>Operational stakeholders</vt:lpstr>
      <vt:lpstr>Operational stakeholders</vt:lpstr>
      <vt:lpstr>End-user </vt:lpstr>
      <vt:lpstr>End user concerns</vt:lpstr>
      <vt:lpstr>Operational stakeholders</vt:lpstr>
      <vt:lpstr>Example - Rain Classroom -  雨课堂</vt:lpstr>
      <vt:lpstr>Example - Rain Classroom -  雨课堂</vt:lpstr>
      <vt:lpstr>Example - Rain Classroom -  雨课堂</vt:lpstr>
      <vt:lpstr>Example - Rain Classroom -  雨课堂</vt:lpstr>
      <vt:lpstr>Operational stakeholders</vt:lpstr>
      <vt:lpstr>Cloud enabler</vt:lpstr>
      <vt:lpstr>Cloud enabler example</vt:lpstr>
      <vt:lpstr>Cloud enabler vs cloud provider</vt:lpstr>
      <vt:lpstr>Why are cloud enablers important?</vt:lpstr>
      <vt:lpstr>Why are cloud enablers important?</vt:lpstr>
      <vt:lpstr>Cloud reseller</vt:lpstr>
      <vt:lpstr>Cloud reseller</vt:lpstr>
      <vt:lpstr>Cloud reseller - example</vt:lpstr>
      <vt:lpstr>Third-party providers</vt:lpstr>
      <vt:lpstr>Third-party providers - example</vt:lpstr>
      <vt:lpstr>Third-party providers - example</vt:lpstr>
      <vt:lpstr>Third-party providers - example</vt:lpstr>
      <vt:lpstr>Third-party providers - example</vt:lpstr>
      <vt:lpstr>Third-party provider challenges </vt:lpstr>
      <vt:lpstr>Cloud Stakeholders</vt:lpstr>
      <vt:lpstr>Cloud Stakeholders</vt:lpstr>
      <vt:lpstr>Developing laws for cloud computing</vt:lpstr>
      <vt:lpstr>Legal issues in cloud computing</vt:lpstr>
      <vt:lpstr>Highly regulated industries</vt:lpstr>
      <vt:lpstr>Cloud Stakeholders</vt:lpstr>
      <vt:lpstr>Non-Operational Stakeholders</vt:lpstr>
      <vt:lpstr>Cloud computing standards and laws in China</vt:lpstr>
      <vt:lpstr>Chinese cloud providers</vt:lpstr>
      <vt:lpstr>International cloud providers in China</vt:lpstr>
      <vt:lpstr>Security related regulation </vt:lpstr>
      <vt:lpstr>Privacy related regulation</vt:lpstr>
      <vt:lpstr>Financial industry standards on cloud computing technology</vt:lpstr>
      <vt:lpstr>International cloud computing standards</vt:lpstr>
      <vt:lpstr>International standard organizations</vt:lpstr>
      <vt:lpstr>World Standards Cooperation alliance</vt:lpstr>
      <vt:lpstr>ISO - The International Organization for Standardization </vt:lpstr>
      <vt:lpstr>ISO Standardization process</vt:lpstr>
      <vt:lpstr>Joint technical committee with IEC</vt:lpstr>
      <vt:lpstr>ISO/IEC JTC 1 Scope and mission</vt:lpstr>
      <vt:lpstr>ISO/IEC JTC 1 Structure</vt:lpstr>
      <vt:lpstr>Standardization of cloud computing</vt:lpstr>
      <vt:lpstr>Standardization of cloud computing - definition </vt:lpstr>
      <vt:lpstr>Where are technical standards developed?</vt:lpstr>
      <vt:lpstr>Where are technical standards developed?</vt:lpstr>
      <vt:lpstr>ITU-T/SG 13 “Future networks and emerging network technologies”</vt:lpstr>
      <vt:lpstr>Where are technical standards developed?</vt:lpstr>
      <vt:lpstr>ISO/IEC JTC 1/SC 27 “Information security, cybersecurity and privacy protection”</vt:lpstr>
      <vt:lpstr>Where are technical standards developed?</vt:lpstr>
      <vt:lpstr>ITU-T/SG 17 “Security”</vt:lpstr>
      <vt:lpstr>Where are technical standards developed?</vt:lpstr>
      <vt:lpstr>ISO/IEC JTC 1/SC 38 “Cloud Computing and Distributed Platforms”</vt:lpstr>
      <vt:lpstr>ISO/IEC JTC 1/SC 38 “Cloud Computing and Distributed Platforms”</vt:lpstr>
      <vt:lpstr>ISO/IEC JTC 1/SC 38 “Cloud Computing and Distributed Platforms”</vt:lpstr>
      <vt:lpstr>ISO/IEC JTC 1/SC 38 “Cloud Computing and Distributed Platforms”</vt:lpstr>
      <vt:lpstr>ISO/IEC JTC 1/SC 38</vt:lpstr>
      <vt:lpstr>Member countries</vt:lpstr>
      <vt:lpstr>Scope and mission</vt:lpstr>
      <vt:lpstr>ISO/IEC JTC 1/SC 38 Structure</vt:lpstr>
      <vt:lpstr>WG 3 - CLOUD COMPUTING FUNDAMENTALS (CCF)</vt:lpstr>
      <vt:lpstr>WG 5 – DATA IN CLOUD COMPUTING AND RELATED TECHNOLOGIES</vt:lpstr>
      <vt:lpstr>Standards developed by ISO/IEC JTC 1/SC 38 </vt:lpstr>
      <vt:lpstr>Standards developed by ISO/IEC JTC 1/SC 38 </vt:lpstr>
      <vt:lpstr>ISO/IEC 17203</vt:lpstr>
      <vt:lpstr>ISO/IEC 17788</vt:lpstr>
      <vt:lpstr>ISO/IEC 17789</vt:lpstr>
      <vt:lpstr>ISO/IEC 17826</vt:lpstr>
      <vt:lpstr>ISO/IEC 19086-1</vt:lpstr>
      <vt:lpstr>ISO/IEC 19086-2</vt:lpstr>
      <vt:lpstr>ISO/IEC 19086-3</vt:lpstr>
      <vt:lpstr>ISO/IEC 19941</vt:lpstr>
      <vt:lpstr>ISO/IEC 19944</vt:lpstr>
      <vt:lpstr>ISO/IEC TR 22678</vt:lpstr>
      <vt:lpstr>ISO/IEC TR 23186</vt:lpstr>
      <vt:lpstr>Standards developed by ISO/IEC JTC 1/SC 38 </vt:lpstr>
      <vt:lpstr>ISO/IEC 17963</vt:lpstr>
      <vt:lpstr>Standards developed by ISO/IEC JTC 1/SC 38 </vt:lpstr>
      <vt:lpstr>ISO/IEC 17998</vt:lpstr>
      <vt:lpstr>ISO/IEC 18384-1</vt:lpstr>
      <vt:lpstr>ISO/IEC 18384-1</vt:lpstr>
      <vt:lpstr>ISO/IEC 18384-2</vt:lpstr>
      <vt:lpstr>ISO/IEC 18384-3</vt:lpstr>
      <vt:lpstr>ISO/IEC TR 30102</vt:lpstr>
      <vt:lpstr>Importance of foundational standards</vt:lpstr>
      <vt:lpstr>Importance of foundational standards</vt:lpstr>
      <vt:lpstr>Cloud Computing Reference Architecture</vt:lpstr>
      <vt:lpstr>Cloud Computing Reference Architecture</vt:lpstr>
      <vt:lpstr>Architecture</vt:lpstr>
      <vt:lpstr>Architecture</vt:lpstr>
      <vt:lpstr>Architecture - 架构</vt:lpstr>
      <vt:lpstr>Architecture</vt:lpstr>
      <vt:lpstr>Architecture</vt:lpstr>
      <vt:lpstr>Architecture</vt:lpstr>
      <vt:lpstr>Architecture</vt:lpstr>
      <vt:lpstr>Architecture</vt:lpstr>
      <vt:lpstr>What is Architecture?</vt:lpstr>
      <vt:lpstr>What is Architecture?</vt:lpstr>
      <vt:lpstr>Reference Architecture</vt:lpstr>
      <vt:lpstr>Cloud Computing Reference Architecture</vt:lpstr>
      <vt:lpstr>Standards describing CCRA</vt:lpstr>
      <vt:lpstr>CRRA developed by NIST</vt:lpstr>
      <vt:lpstr>PowerPoint 演示文稿</vt:lpstr>
      <vt:lpstr>Overview of NIST CCRA</vt:lpstr>
      <vt:lpstr>Cloud computing actors</vt:lpstr>
      <vt:lpstr>Interactions between the actors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COMP3017_Spring2023_Module 7_part 3</dc:title>
  <dc:creator>Joanna Siebert</dc:creator>
  <cp:lastModifiedBy>刘玄昊</cp:lastModifiedBy>
  <cp:revision>429</cp:revision>
  <cp:lastPrinted>2023-02-18T04:32:49Z</cp:lastPrinted>
  <dcterms:created xsi:type="dcterms:W3CDTF">2020-03-15T08:11:10Z</dcterms:created>
  <dcterms:modified xsi:type="dcterms:W3CDTF">2023-04-22T15:29:44Z</dcterms:modified>
</cp:coreProperties>
</file>